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9" r:id="rId2"/>
    <p:sldId id="336" r:id="rId3"/>
    <p:sldId id="327" r:id="rId4"/>
    <p:sldId id="326" r:id="rId5"/>
    <p:sldId id="341" r:id="rId6"/>
    <p:sldId id="323" r:id="rId7"/>
    <p:sldId id="325" r:id="rId8"/>
    <p:sldId id="324" r:id="rId9"/>
    <p:sldId id="328" r:id="rId10"/>
    <p:sldId id="329" r:id="rId11"/>
    <p:sldId id="330" r:id="rId12"/>
    <p:sldId id="331" r:id="rId13"/>
    <p:sldId id="332" r:id="rId14"/>
    <p:sldId id="335" r:id="rId15"/>
    <p:sldId id="337" r:id="rId16"/>
    <p:sldId id="334" r:id="rId17"/>
    <p:sldId id="338" r:id="rId18"/>
    <p:sldId id="339" r:id="rId19"/>
    <p:sldId id="340" r:id="rId20"/>
    <p:sldId id="342" r:id="rId21"/>
    <p:sldId id="270" r:id="rId22"/>
    <p:sldId id="294" r:id="rId23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0332" autoAdjust="0"/>
  </p:normalViewPr>
  <p:slideViewPr>
    <p:cSldViewPr>
      <p:cViewPr varScale="1">
        <p:scale>
          <a:sx n="38" d="100"/>
          <a:sy n="38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5ED5-C456-4215-992A-57831DCAB8B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F9F2A-CA15-4B02-9E74-E4BCF4B93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6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F9F2A-CA15-4B02-9E74-E4BCF4B937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625" y="2749789"/>
            <a:ext cx="17811750" cy="5849620"/>
          </a:xfrm>
        </p:spPr>
        <p:txBody>
          <a:bodyPr anchor="b"/>
          <a:lstStyle>
            <a:lvl1pPr algn="ctr"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8625" y="8824993"/>
            <a:ext cx="17811750" cy="4056617"/>
          </a:xfrm>
        </p:spPr>
        <p:txBody>
          <a:bodyPr/>
          <a:lstStyle>
            <a:lvl1pPr marL="0" indent="0" algn="ctr">
              <a:buNone/>
              <a:defRPr sz="4675"/>
            </a:lvl1pPr>
            <a:lvl2pPr marL="890580" indent="0" algn="ctr">
              <a:buNone/>
              <a:defRPr sz="3896"/>
            </a:lvl2pPr>
            <a:lvl3pPr marL="1781160" indent="0" algn="ctr">
              <a:buNone/>
              <a:defRPr sz="3506"/>
            </a:lvl3pPr>
            <a:lvl4pPr marL="2671740" indent="0" algn="ctr">
              <a:buNone/>
              <a:defRPr sz="3117"/>
            </a:lvl4pPr>
            <a:lvl5pPr marL="3562320" indent="0" algn="ctr">
              <a:buNone/>
              <a:defRPr sz="3117"/>
            </a:lvl5pPr>
            <a:lvl6pPr marL="4452899" indent="0" algn="ctr">
              <a:buNone/>
              <a:defRPr sz="3117"/>
            </a:lvl6pPr>
            <a:lvl7pPr marL="5343479" indent="0" algn="ctr">
              <a:buNone/>
              <a:defRPr sz="3117"/>
            </a:lvl7pPr>
            <a:lvl8pPr marL="6234059" indent="0" algn="ctr">
              <a:buNone/>
              <a:defRPr sz="3117"/>
            </a:lvl8pPr>
            <a:lvl9pPr marL="7124639" indent="0" algn="ctr">
              <a:buNone/>
              <a:defRPr sz="3117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 marL="0" indent="0">
              <a:buNone/>
              <a:defRPr sz="6233"/>
            </a:lvl1pPr>
            <a:lvl2pPr marL="890580" indent="0">
              <a:buNone/>
              <a:defRPr sz="5454"/>
            </a:lvl2pPr>
            <a:lvl3pPr marL="1781160" indent="0">
              <a:buNone/>
              <a:defRPr sz="4675"/>
            </a:lvl3pPr>
            <a:lvl4pPr marL="2671740" indent="0">
              <a:buNone/>
              <a:defRPr sz="3896"/>
            </a:lvl4pPr>
            <a:lvl5pPr marL="3562320" indent="0">
              <a:buNone/>
              <a:defRPr sz="3896"/>
            </a:lvl5pPr>
            <a:lvl6pPr marL="4452899" indent="0">
              <a:buNone/>
              <a:defRPr sz="3896"/>
            </a:lvl6pPr>
            <a:lvl7pPr marL="5343479" indent="0">
              <a:buNone/>
              <a:defRPr sz="3896"/>
            </a:lvl7pPr>
            <a:lvl8pPr marL="6234059" indent="0">
              <a:buNone/>
              <a:defRPr sz="3896"/>
            </a:lvl8pPr>
            <a:lvl9pPr marL="7124639" indent="0">
              <a:buNone/>
              <a:defRPr sz="3896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7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995378" y="894556"/>
            <a:ext cx="5120878" cy="142390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2744" y="894556"/>
            <a:ext cx="15065772" cy="142390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74" y="4188859"/>
            <a:ext cx="20483513" cy="6989206"/>
          </a:xfrm>
        </p:spPr>
        <p:txBody>
          <a:bodyPr anchor="b"/>
          <a:lstStyle>
            <a:lvl1pPr>
              <a:defRPr sz="1168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374" y="11244186"/>
            <a:ext cx="20483513" cy="3675458"/>
          </a:xfrm>
        </p:spPr>
        <p:txBody>
          <a:bodyPr/>
          <a:lstStyle>
            <a:lvl1pPr marL="0" indent="0">
              <a:buNone/>
              <a:defRPr sz="4675">
                <a:solidFill>
                  <a:schemeClr val="tx1">
                    <a:tint val="75000"/>
                  </a:schemeClr>
                </a:solidFill>
              </a:defRPr>
            </a:lvl1pPr>
            <a:lvl2pPr marL="890580" indent="0">
              <a:buNone/>
              <a:defRPr sz="3896">
                <a:solidFill>
                  <a:schemeClr val="tx1">
                    <a:tint val="75000"/>
                  </a:schemeClr>
                </a:solidFill>
              </a:defRPr>
            </a:lvl2pPr>
            <a:lvl3pPr marL="1781160" indent="0">
              <a:buNone/>
              <a:defRPr sz="3506">
                <a:solidFill>
                  <a:schemeClr val="tx1">
                    <a:tint val="75000"/>
                  </a:schemeClr>
                </a:solidFill>
              </a:defRPr>
            </a:lvl3pPr>
            <a:lvl4pPr marL="267174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4pPr>
            <a:lvl5pPr marL="3562320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5pPr>
            <a:lvl6pPr marL="445289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6pPr>
            <a:lvl7pPr marL="534347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7pPr>
            <a:lvl8pPr marL="623405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8pPr>
            <a:lvl9pPr marL="7124639" indent="0">
              <a:buNone/>
              <a:defRPr sz="31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2744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22931" y="4472781"/>
            <a:ext cx="10093325" cy="1066077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4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7" y="894558"/>
            <a:ext cx="20483513" cy="32476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838" y="4118850"/>
            <a:ext cx="10046939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5838" y="6137434"/>
            <a:ext cx="10046939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022931" y="4118850"/>
            <a:ext cx="10096418" cy="2018584"/>
          </a:xfrm>
        </p:spPr>
        <p:txBody>
          <a:bodyPr anchor="b"/>
          <a:lstStyle>
            <a:lvl1pPr marL="0" indent="0">
              <a:buNone/>
              <a:defRPr sz="4675" b="1"/>
            </a:lvl1pPr>
            <a:lvl2pPr marL="890580" indent="0">
              <a:buNone/>
              <a:defRPr sz="3896" b="1"/>
            </a:lvl2pPr>
            <a:lvl3pPr marL="1781160" indent="0">
              <a:buNone/>
              <a:defRPr sz="3506" b="1"/>
            </a:lvl3pPr>
            <a:lvl4pPr marL="2671740" indent="0">
              <a:buNone/>
              <a:defRPr sz="3117" b="1"/>
            </a:lvl4pPr>
            <a:lvl5pPr marL="3562320" indent="0">
              <a:buNone/>
              <a:defRPr sz="3117" b="1"/>
            </a:lvl5pPr>
            <a:lvl6pPr marL="4452899" indent="0">
              <a:buNone/>
              <a:defRPr sz="3117" b="1"/>
            </a:lvl6pPr>
            <a:lvl7pPr marL="5343479" indent="0">
              <a:buNone/>
              <a:defRPr sz="3117" b="1"/>
            </a:lvl7pPr>
            <a:lvl8pPr marL="6234059" indent="0">
              <a:buNone/>
              <a:defRPr sz="3117" b="1"/>
            </a:lvl8pPr>
            <a:lvl9pPr marL="7124639" indent="0">
              <a:buNone/>
              <a:defRPr sz="31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022931" y="6137434"/>
            <a:ext cx="10096418" cy="90272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0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19626851" y="16136145"/>
            <a:ext cx="4102790" cy="362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75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753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624974" y="777876"/>
            <a:ext cx="22480824" cy="1529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6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1137973" y="3267075"/>
            <a:ext cx="2142357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838" y="1120140"/>
            <a:ext cx="7659670" cy="3920490"/>
          </a:xfrm>
        </p:spPr>
        <p:txBody>
          <a:bodyPr anchor="b"/>
          <a:lstStyle>
            <a:lvl1pPr>
              <a:defRPr sz="623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18" y="2419193"/>
            <a:ext cx="12022931" cy="11940381"/>
          </a:xfrm>
        </p:spPr>
        <p:txBody>
          <a:bodyPr/>
          <a:lstStyle>
            <a:lvl1pPr>
              <a:defRPr sz="6233"/>
            </a:lvl1pPr>
            <a:lvl2pPr>
              <a:defRPr sz="5454"/>
            </a:lvl2pPr>
            <a:lvl3pPr>
              <a:defRPr sz="4675"/>
            </a:lvl3pPr>
            <a:lvl4pPr>
              <a:defRPr sz="3896"/>
            </a:lvl4pPr>
            <a:lvl5pPr>
              <a:defRPr sz="3896"/>
            </a:lvl5pPr>
            <a:lvl6pPr>
              <a:defRPr sz="3896"/>
            </a:lvl6pPr>
            <a:lvl7pPr>
              <a:defRPr sz="3896"/>
            </a:lvl7pPr>
            <a:lvl8pPr>
              <a:defRPr sz="3896"/>
            </a:lvl8pPr>
            <a:lvl9pPr>
              <a:defRPr sz="38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5838" y="5040630"/>
            <a:ext cx="7659670" cy="9338391"/>
          </a:xfrm>
        </p:spPr>
        <p:txBody>
          <a:bodyPr/>
          <a:lstStyle>
            <a:lvl1pPr marL="0" indent="0">
              <a:buNone/>
              <a:defRPr sz="3117"/>
            </a:lvl1pPr>
            <a:lvl2pPr marL="890580" indent="0">
              <a:buNone/>
              <a:defRPr sz="2727"/>
            </a:lvl2pPr>
            <a:lvl3pPr marL="1781160" indent="0">
              <a:buNone/>
              <a:defRPr sz="2337"/>
            </a:lvl3pPr>
            <a:lvl4pPr marL="2671740" indent="0">
              <a:buNone/>
              <a:defRPr sz="1948"/>
            </a:lvl4pPr>
            <a:lvl5pPr marL="3562320" indent="0">
              <a:buNone/>
              <a:defRPr sz="1948"/>
            </a:lvl5pPr>
            <a:lvl6pPr marL="4452899" indent="0">
              <a:buNone/>
              <a:defRPr sz="1948"/>
            </a:lvl6pPr>
            <a:lvl7pPr marL="5343479" indent="0">
              <a:buNone/>
              <a:defRPr sz="1948"/>
            </a:lvl7pPr>
            <a:lvl8pPr marL="6234059" indent="0">
              <a:buNone/>
              <a:defRPr sz="1948"/>
            </a:lvl8pPr>
            <a:lvl9pPr marL="7124639" indent="0">
              <a:buNone/>
              <a:defRPr sz="19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8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4" y="894558"/>
            <a:ext cx="20483513" cy="3247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744" y="4472781"/>
            <a:ext cx="20483513" cy="1066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2744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856" y="15573059"/>
            <a:ext cx="8015288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772731" y="15573059"/>
            <a:ext cx="5343525" cy="894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781160" rtl="0" eaLnBrk="1" latinLnBrk="1" hangingPunct="1">
        <a:lnSpc>
          <a:spcPct val="90000"/>
        </a:lnSpc>
        <a:spcBef>
          <a:spcPct val="0"/>
        </a:spcBef>
        <a:buNone/>
        <a:defRPr sz="8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290" indent="-445290" algn="l" defTabSz="1781160" rtl="0" eaLnBrk="1" latinLnBrk="1" hangingPunct="1">
        <a:lnSpc>
          <a:spcPct val="90000"/>
        </a:lnSpc>
        <a:spcBef>
          <a:spcPts val="1948"/>
        </a:spcBef>
        <a:buFont typeface="Arial" panose="020B0604020202020204" pitchFamily="34" charset="0"/>
        <a:buChar char="•"/>
        <a:defRPr sz="5454" kern="1200">
          <a:solidFill>
            <a:schemeClr val="tx1"/>
          </a:solidFill>
          <a:latin typeface="+mn-lt"/>
          <a:ea typeface="+mn-ea"/>
          <a:cs typeface="+mn-cs"/>
        </a:defRPr>
      </a:lvl1pPr>
      <a:lvl2pPr marL="133587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5" kern="1200">
          <a:solidFill>
            <a:schemeClr val="tx1"/>
          </a:solidFill>
          <a:latin typeface="+mn-lt"/>
          <a:ea typeface="+mn-ea"/>
          <a:cs typeface="+mn-cs"/>
        </a:defRPr>
      </a:lvl2pPr>
      <a:lvl3pPr marL="222645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6" kern="1200">
          <a:solidFill>
            <a:schemeClr val="tx1"/>
          </a:solidFill>
          <a:latin typeface="+mn-lt"/>
          <a:ea typeface="+mn-ea"/>
          <a:cs typeface="+mn-cs"/>
        </a:defRPr>
      </a:lvl3pPr>
      <a:lvl4pPr marL="3117030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400760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89818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78876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67934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569929" indent="-445290" algn="l" defTabSz="178116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1pPr>
      <a:lvl2pPr marL="89058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2pPr>
      <a:lvl3pPr marL="178116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3pPr>
      <a:lvl4pPr marL="267174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4pPr>
      <a:lvl5pPr marL="3562320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5pPr>
      <a:lvl6pPr marL="445289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6pPr>
      <a:lvl7pPr marL="534347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7pPr>
      <a:lvl8pPr marL="623405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8pPr>
      <a:lvl9pPr marL="7124639" algn="l" defTabSz="1781160" rtl="0" eaLnBrk="1" latinLnBrk="1" hangingPunct="1">
        <a:defRPr sz="3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73ECD8-1972-4C10-AA4C-E7958DDD945E}"/>
              </a:ext>
            </a:extLst>
          </p:cNvPr>
          <p:cNvGrpSpPr/>
          <p:nvPr/>
        </p:nvGrpSpPr>
        <p:grpSpPr>
          <a:xfrm>
            <a:off x="8426039" y="3523822"/>
            <a:ext cx="6006335" cy="4358777"/>
            <a:chOff x="4704929" y="2446869"/>
            <a:chExt cx="2776117" cy="2014619"/>
          </a:xfrm>
        </p:grpSpPr>
        <p:grpSp>
          <p:nvGrpSpPr>
            <p:cNvPr id="5" name="그래픽 2" descr="화성">
              <a:extLst>
                <a:ext uri="{FF2B5EF4-FFF2-40B4-BE49-F238E27FC236}">
                  <a16:creationId xmlns:a16="http://schemas.microsoft.com/office/drawing/2014/main" id="{87712F55-0514-4CD6-9094-463C22223F99}"/>
                </a:ext>
              </a:extLst>
            </p:cNvPr>
            <p:cNvGrpSpPr/>
            <p:nvPr/>
          </p:nvGrpSpPr>
          <p:grpSpPr>
            <a:xfrm>
              <a:off x="5466434" y="2446869"/>
              <a:ext cx="2014612" cy="2014619"/>
              <a:chOff x="5466434" y="2446869"/>
              <a:chExt cx="2014612" cy="2014619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01E642EB-9476-4B6D-8A0B-252DE6BA3267}"/>
                  </a:ext>
                </a:extLst>
              </p:cNvPr>
              <p:cNvSpPr/>
              <p:nvPr/>
            </p:nvSpPr>
            <p:spPr>
              <a:xfrm>
                <a:off x="6100494" y="2446869"/>
                <a:ext cx="1380551" cy="1380483"/>
              </a:xfrm>
              <a:custGeom>
                <a:avLst/>
                <a:gdLst>
                  <a:gd name="connsiteX0" fmla="*/ 1085566 w 1380551"/>
                  <a:gd name="connsiteY0" fmla="*/ 294968 h 1380483"/>
                  <a:gd name="connsiteX1" fmla="*/ 0 w 1380551"/>
                  <a:gd name="connsiteY1" fmla="*/ 71421 h 1380483"/>
                  <a:gd name="connsiteX2" fmla="*/ 1309126 w 1380551"/>
                  <a:gd name="connsiteY2" fmla="*/ 1380484 h 1380483"/>
                  <a:gd name="connsiteX3" fmla="*/ 1085566 w 1380551"/>
                  <a:gd name="connsiteY3" fmla="*/ 294968 h 138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551" h="1380483">
                    <a:moveTo>
                      <a:pt x="1085566" y="294968"/>
                    </a:moveTo>
                    <a:cubicBezTo>
                      <a:pt x="792086" y="1501"/>
                      <a:pt x="362594" y="-72927"/>
                      <a:pt x="0" y="71421"/>
                    </a:cubicBezTo>
                    <a:lnTo>
                      <a:pt x="1309126" y="1380484"/>
                    </a:lnTo>
                    <a:cubicBezTo>
                      <a:pt x="1453486" y="1017902"/>
                      <a:pt x="1379046" y="588436"/>
                      <a:pt x="1085566" y="2949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E6608261-84CF-42A7-AA76-99C02B0611BE}"/>
                  </a:ext>
                </a:extLst>
              </p:cNvPr>
              <p:cNvSpPr/>
              <p:nvPr/>
            </p:nvSpPr>
            <p:spPr>
              <a:xfrm>
                <a:off x="5489837" y="3091192"/>
                <a:ext cx="1379118" cy="1368814"/>
              </a:xfrm>
              <a:custGeom>
                <a:avLst/>
                <a:gdLst>
                  <a:gd name="connsiteX0" fmla="*/ 43982 w 1379118"/>
                  <a:gd name="connsiteY0" fmla="*/ 219 h 1368814"/>
                  <a:gd name="connsiteX1" fmla="*/ 0 w 1379118"/>
                  <a:gd name="connsiteY1" fmla="*/ 146783 h 1368814"/>
                  <a:gd name="connsiteX2" fmla="*/ 22929 w 1379118"/>
                  <a:gd name="connsiteY2" fmla="*/ 256580 h 1368814"/>
                  <a:gd name="connsiteX3" fmla="*/ 342687 w 1379118"/>
                  <a:gd name="connsiteY3" fmla="*/ 861659 h 1368814"/>
                  <a:gd name="connsiteX4" fmla="*/ 1038789 w 1379118"/>
                  <a:gd name="connsiteY4" fmla="*/ 1368814 h 1368814"/>
                  <a:gd name="connsiteX5" fmla="*/ 1346648 w 1379118"/>
                  <a:gd name="connsiteY5" fmla="*/ 1302811 h 1368814"/>
                  <a:gd name="connsiteX6" fmla="*/ 1072886 w 1379118"/>
                  <a:gd name="connsiteY6" fmla="*/ 416440 h 1368814"/>
                  <a:gd name="connsiteX7" fmla="*/ 131429 w 1379118"/>
                  <a:gd name="connsiteY7" fmla="*/ 6616 h 1368814"/>
                  <a:gd name="connsiteX8" fmla="*/ 43982 w 1379118"/>
                  <a:gd name="connsiteY8" fmla="*/ 219 h 136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118" h="1368814">
                    <a:moveTo>
                      <a:pt x="43982" y="219"/>
                    </a:moveTo>
                    <a:cubicBezTo>
                      <a:pt x="25510" y="48117"/>
                      <a:pt x="10866" y="97085"/>
                      <a:pt x="0" y="146783"/>
                    </a:cubicBezTo>
                    <a:lnTo>
                      <a:pt x="22929" y="256580"/>
                    </a:lnTo>
                    <a:lnTo>
                      <a:pt x="342687" y="861659"/>
                    </a:lnTo>
                    <a:lnTo>
                      <a:pt x="1038789" y="1368814"/>
                    </a:lnTo>
                    <a:cubicBezTo>
                      <a:pt x="1143524" y="1363110"/>
                      <a:pt x="1247479" y="1341038"/>
                      <a:pt x="1346648" y="1302811"/>
                    </a:cubicBezTo>
                    <a:cubicBezTo>
                      <a:pt x="1346648" y="1302811"/>
                      <a:pt x="1518143" y="790417"/>
                      <a:pt x="1072886" y="416440"/>
                    </a:cubicBezTo>
                    <a:cubicBezTo>
                      <a:pt x="732403" y="130452"/>
                      <a:pt x="310894" y="34078"/>
                      <a:pt x="131429" y="6616"/>
                    </a:cubicBezTo>
                    <a:cubicBezTo>
                      <a:pt x="76203" y="-1833"/>
                      <a:pt x="43982" y="219"/>
                      <a:pt x="43982" y="219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408D57FB-942C-40EC-A444-50393D13C8AA}"/>
                  </a:ext>
                </a:extLst>
              </p:cNvPr>
              <p:cNvSpPr/>
              <p:nvPr/>
            </p:nvSpPr>
            <p:spPr>
              <a:xfrm>
                <a:off x="5466434" y="3237963"/>
                <a:ext cx="1063193" cy="1223525"/>
              </a:xfrm>
              <a:custGeom>
                <a:avLst/>
                <a:gdLst>
                  <a:gd name="connsiteX0" fmla="*/ 294836 w 1063193"/>
                  <a:gd name="connsiteY0" fmla="*/ 928589 h 1223525"/>
                  <a:gd name="connsiteX1" fmla="*/ 1062180 w 1063193"/>
                  <a:gd name="connsiteY1" fmla="*/ 1222032 h 1223525"/>
                  <a:gd name="connsiteX2" fmla="*/ 615425 w 1063193"/>
                  <a:gd name="connsiteY2" fmla="*/ 679254 h 1223525"/>
                  <a:gd name="connsiteX3" fmla="*/ 23403 w 1063193"/>
                  <a:gd name="connsiteY3" fmla="*/ 0 h 1223525"/>
                  <a:gd name="connsiteX4" fmla="*/ 294836 w 1063193"/>
                  <a:gd name="connsiteY4" fmla="*/ 928589 h 12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193" h="1223525">
                    <a:moveTo>
                      <a:pt x="294836" y="928589"/>
                    </a:moveTo>
                    <a:cubicBezTo>
                      <a:pt x="505540" y="1139281"/>
                      <a:pt x="786353" y="1237015"/>
                      <a:pt x="1062180" y="1222032"/>
                    </a:cubicBezTo>
                    <a:cubicBezTo>
                      <a:pt x="1062180" y="1222032"/>
                      <a:pt x="1106111" y="988197"/>
                      <a:pt x="615425" y="679254"/>
                    </a:cubicBezTo>
                    <a:cubicBezTo>
                      <a:pt x="134560" y="376507"/>
                      <a:pt x="23403" y="0"/>
                      <a:pt x="23403" y="0"/>
                    </a:cubicBezTo>
                    <a:cubicBezTo>
                      <a:pt x="-47536" y="324190"/>
                      <a:pt x="42756" y="676522"/>
                      <a:pt x="294836" y="928589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70D90EA8-95B1-4FCC-9D25-B998482B15BD}"/>
                  </a:ext>
                </a:extLst>
              </p:cNvPr>
              <p:cNvSpPr/>
              <p:nvPr/>
            </p:nvSpPr>
            <p:spPr>
              <a:xfrm>
                <a:off x="5729275" y="2518290"/>
                <a:ext cx="1680357" cy="1503461"/>
              </a:xfrm>
              <a:custGeom>
                <a:avLst/>
                <a:gdLst>
                  <a:gd name="connsiteX0" fmla="*/ 1680358 w 1680357"/>
                  <a:gd name="connsiteY0" fmla="*/ 1309063 h 1503461"/>
                  <a:gd name="connsiteX1" fmla="*/ 1064979 w 1680357"/>
                  <a:gd name="connsiteY1" fmla="*/ 401640 h 1503461"/>
                  <a:gd name="connsiteX2" fmla="*/ 371232 w 1680357"/>
                  <a:gd name="connsiteY2" fmla="*/ 0 h 1503461"/>
                  <a:gd name="connsiteX3" fmla="*/ 32007 w 1680357"/>
                  <a:gd name="connsiteY3" fmla="*/ 223547 h 1503461"/>
                  <a:gd name="connsiteX4" fmla="*/ 0 w 1680357"/>
                  <a:gd name="connsiteY4" fmla="*/ 257217 h 1503461"/>
                  <a:gd name="connsiteX5" fmla="*/ 584114 w 1680357"/>
                  <a:gd name="connsiteY5" fmla="*/ 989330 h 1503461"/>
                  <a:gd name="connsiteX6" fmla="*/ 1576667 w 1680357"/>
                  <a:gd name="connsiteY6" fmla="*/ 1503461 h 1503461"/>
                  <a:gd name="connsiteX7" fmla="*/ 1680358 w 1680357"/>
                  <a:gd name="connsiteY7" fmla="*/ 1309063 h 150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0357" h="1503461">
                    <a:moveTo>
                      <a:pt x="1680358" y="1309063"/>
                    </a:moveTo>
                    <a:cubicBezTo>
                      <a:pt x="1680358" y="1309063"/>
                      <a:pt x="1617086" y="882480"/>
                      <a:pt x="1064979" y="401640"/>
                    </a:cubicBezTo>
                    <a:cubicBezTo>
                      <a:pt x="777555" y="151323"/>
                      <a:pt x="371232" y="0"/>
                      <a:pt x="371232" y="0"/>
                    </a:cubicBezTo>
                    <a:cubicBezTo>
                      <a:pt x="247723" y="49169"/>
                      <a:pt x="131958" y="123597"/>
                      <a:pt x="32007" y="223547"/>
                    </a:cubicBezTo>
                    <a:cubicBezTo>
                      <a:pt x="21002" y="234552"/>
                      <a:pt x="10388" y="245822"/>
                      <a:pt x="0" y="257217"/>
                    </a:cubicBezTo>
                    <a:lnTo>
                      <a:pt x="584114" y="989330"/>
                    </a:lnTo>
                    <a:lnTo>
                      <a:pt x="1576667" y="1503461"/>
                    </a:lnTo>
                    <a:cubicBezTo>
                      <a:pt x="1618786" y="1441827"/>
                      <a:pt x="1653425" y="1376641"/>
                      <a:pt x="1680358" y="1309063"/>
                    </a:cubicBezTo>
                    <a:close/>
                  </a:path>
                </a:pathLst>
              </a:custGeom>
              <a:solidFill>
                <a:srgbClr val="F9EA91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140CC321-8B0E-4B3D-94C1-171B94DA4DEB}"/>
                  </a:ext>
                </a:extLst>
              </p:cNvPr>
              <p:cNvSpPr/>
              <p:nvPr/>
            </p:nvSpPr>
            <p:spPr>
              <a:xfrm>
                <a:off x="5533806" y="2775519"/>
                <a:ext cx="1772123" cy="1618496"/>
              </a:xfrm>
              <a:custGeom>
                <a:avLst/>
                <a:gdLst>
                  <a:gd name="connsiteX0" fmla="*/ 1652254 w 1772123"/>
                  <a:gd name="connsiteY0" fmla="*/ 1391033 h 1618496"/>
                  <a:gd name="connsiteX1" fmla="*/ 1772124 w 1772123"/>
                  <a:gd name="connsiteY1" fmla="*/ 1246232 h 1618496"/>
                  <a:gd name="connsiteX2" fmla="*/ 1100147 w 1772123"/>
                  <a:gd name="connsiteY2" fmla="*/ 554021 h 1618496"/>
                  <a:gd name="connsiteX3" fmla="*/ 195456 w 1772123"/>
                  <a:gd name="connsiteY3" fmla="*/ 0 h 1618496"/>
                  <a:gd name="connsiteX4" fmla="*/ 0 w 1772123"/>
                  <a:gd name="connsiteY4" fmla="*/ 315905 h 1618496"/>
                  <a:gd name="connsiteX5" fmla="*/ 565844 w 1772123"/>
                  <a:gd name="connsiteY5" fmla="*/ 767734 h 1618496"/>
                  <a:gd name="connsiteX6" fmla="*/ 1302654 w 1772123"/>
                  <a:gd name="connsiteY6" fmla="*/ 1618496 h 1618496"/>
                  <a:gd name="connsiteX7" fmla="*/ 1652254 w 1772123"/>
                  <a:gd name="connsiteY7" fmla="*/ 1391033 h 16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2123" h="1618496">
                    <a:moveTo>
                      <a:pt x="1652254" y="1391033"/>
                    </a:moveTo>
                    <a:cubicBezTo>
                      <a:pt x="1697495" y="1345792"/>
                      <a:pt x="1737283" y="1297202"/>
                      <a:pt x="1772124" y="1246232"/>
                    </a:cubicBezTo>
                    <a:cubicBezTo>
                      <a:pt x="1772124" y="1246232"/>
                      <a:pt x="1555048" y="776171"/>
                      <a:pt x="1100147" y="554021"/>
                    </a:cubicBezTo>
                    <a:cubicBezTo>
                      <a:pt x="334326" y="180032"/>
                      <a:pt x="195456" y="0"/>
                      <a:pt x="195456" y="0"/>
                    </a:cubicBezTo>
                    <a:cubicBezTo>
                      <a:pt x="108853" y="94801"/>
                      <a:pt x="43805" y="202180"/>
                      <a:pt x="0" y="315905"/>
                    </a:cubicBezTo>
                    <a:cubicBezTo>
                      <a:pt x="0" y="315905"/>
                      <a:pt x="512419" y="322516"/>
                      <a:pt x="565844" y="767734"/>
                    </a:cubicBezTo>
                    <a:cubicBezTo>
                      <a:pt x="616864" y="1192845"/>
                      <a:pt x="1302654" y="1618496"/>
                      <a:pt x="1302654" y="1618496"/>
                    </a:cubicBezTo>
                    <a:cubicBezTo>
                      <a:pt x="1430053" y="1569402"/>
                      <a:pt x="1549521" y="1493766"/>
                      <a:pt x="1652254" y="13910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1" name="그래픽 2" descr="화성">
              <a:extLst>
                <a:ext uri="{FF2B5EF4-FFF2-40B4-BE49-F238E27FC236}">
                  <a16:creationId xmlns:a16="http://schemas.microsoft.com/office/drawing/2014/main" id="{A74E1974-B954-4CA3-A8E7-A322DD8479B5}"/>
                </a:ext>
              </a:extLst>
            </p:cNvPr>
            <p:cNvGrpSpPr/>
            <p:nvPr/>
          </p:nvGrpSpPr>
          <p:grpSpPr>
            <a:xfrm>
              <a:off x="6421751" y="3781470"/>
              <a:ext cx="631117" cy="306587"/>
              <a:chOff x="6421751" y="3781470"/>
              <a:chExt cx="631117" cy="306587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3F05AE3E-C08C-4EB6-8141-4C9A2D13AFD3}"/>
                  </a:ext>
                </a:extLst>
              </p:cNvPr>
              <p:cNvSpPr/>
              <p:nvPr/>
            </p:nvSpPr>
            <p:spPr>
              <a:xfrm>
                <a:off x="6421751" y="3781470"/>
                <a:ext cx="177765" cy="177765"/>
              </a:xfrm>
              <a:custGeom>
                <a:avLst/>
                <a:gdLst>
                  <a:gd name="connsiteX0" fmla="*/ 177765 w 177765"/>
                  <a:gd name="connsiteY0" fmla="*/ 88883 h 177765"/>
                  <a:gd name="connsiteX1" fmla="*/ 88883 w 177765"/>
                  <a:gd name="connsiteY1" fmla="*/ 177765 h 177765"/>
                  <a:gd name="connsiteX2" fmla="*/ 0 w 177765"/>
                  <a:gd name="connsiteY2" fmla="*/ 88883 h 177765"/>
                  <a:gd name="connsiteX3" fmla="*/ 88883 w 177765"/>
                  <a:gd name="connsiteY3" fmla="*/ 0 h 177765"/>
                  <a:gd name="connsiteX4" fmla="*/ 177765 w 177765"/>
                  <a:gd name="connsiteY4" fmla="*/ 88883 h 17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65" h="177765">
                    <a:moveTo>
                      <a:pt x="177765" y="88883"/>
                    </a:moveTo>
                    <a:cubicBezTo>
                      <a:pt x="177765" y="137971"/>
                      <a:pt x="137971" y="177765"/>
                      <a:pt x="88883" y="177765"/>
                    </a:cubicBezTo>
                    <a:cubicBezTo>
                      <a:pt x="39794" y="177765"/>
                      <a:pt x="0" y="137971"/>
                      <a:pt x="0" y="88883"/>
                    </a:cubicBezTo>
                    <a:cubicBezTo>
                      <a:pt x="0" y="39794"/>
                      <a:pt x="39795" y="0"/>
                      <a:pt x="88883" y="0"/>
                    </a:cubicBezTo>
                    <a:cubicBezTo>
                      <a:pt x="137971" y="0"/>
                      <a:pt x="177765" y="39794"/>
                      <a:pt x="177765" y="88883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EFD299F-333C-4941-9D89-D41383CE173D}"/>
                  </a:ext>
                </a:extLst>
              </p:cNvPr>
              <p:cNvSpPr/>
              <p:nvPr/>
            </p:nvSpPr>
            <p:spPr>
              <a:xfrm>
                <a:off x="6786233" y="3821422"/>
                <a:ext cx="266635" cy="266635"/>
              </a:xfrm>
              <a:custGeom>
                <a:avLst/>
                <a:gdLst>
                  <a:gd name="connsiteX0" fmla="*/ 266635 w 266635"/>
                  <a:gd name="connsiteY0" fmla="*/ 133318 h 266635"/>
                  <a:gd name="connsiteX1" fmla="*/ 133317 w 266635"/>
                  <a:gd name="connsiteY1" fmla="*/ 266635 h 266635"/>
                  <a:gd name="connsiteX2" fmla="*/ 0 w 266635"/>
                  <a:gd name="connsiteY2" fmla="*/ 133318 h 266635"/>
                  <a:gd name="connsiteX3" fmla="*/ 133317 w 266635"/>
                  <a:gd name="connsiteY3" fmla="*/ 0 h 266635"/>
                  <a:gd name="connsiteX4" fmla="*/ 266635 w 266635"/>
                  <a:gd name="connsiteY4" fmla="*/ 133318 h 26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5" h="266635">
                    <a:moveTo>
                      <a:pt x="266635" y="133318"/>
                    </a:moveTo>
                    <a:cubicBezTo>
                      <a:pt x="266635" y="206947"/>
                      <a:pt x="206947" y="266635"/>
                      <a:pt x="133317" y="266635"/>
                    </a:cubicBezTo>
                    <a:cubicBezTo>
                      <a:pt x="59688" y="266635"/>
                      <a:pt x="0" y="206947"/>
                      <a:pt x="0" y="133318"/>
                    </a:cubicBezTo>
                    <a:cubicBezTo>
                      <a:pt x="0" y="59688"/>
                      <a:pt x="59688" y="0"/>
                      <a:pt x="133317" y="0"/>
                    </a:cubicBezTo>
                    <a:cubicBezTo>
                      <a:pt x="206947" y="0"/>
                      <a:pt x="266635" y="59688"/>
                      <a:pt x="266635" y="133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  <p:grpSp>
          <p:nvGrpSpPr>
            <p:cNvPr id="14" name="그래픽 2" descr="화성">
              <a:extLst>
                <a:ext uri="{FF2B5EF4-FFF2-40B4-BE49-F238E27FC236}">
                  <a16:creationId xmlns:a16="http://schemas.microsoft.com/office/drawing/2014/main" id="{9428616F-A747-443B-9E63-BE3D7D13C8C6}"/>
                </a:ext>
              </a:extLst>
            </p:cNvPr>
            <p:cNvGrpSpPr/>
            <p:nvPr/>
          </p:nvGrpSpPr>
          <p:grpSpPr>
            <a:xfrm>
              <a:off x="4704929" y="2501691"/>
              <a:ext cx="916438" cy="1402956"/>
              <a:chOff x="4704929" y="2501691"/>
              <a:chExt cx="916438" cy="140295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2AE5C-4E7B-4AAB-9BAE-5940EF2F3250}"/>
                  </a:ext>
                </a:extLst>
              </p:cNvPr>
              <p:cNvSpPr/>
              <p:nvPr/>
            </p:nvSpPr>
            <p:spPr>
              <a:xfrm rot="-4148733">
                <a:off x="5527635" y="2513579"/>
                <a:ext cx="81845" cy="81845"/>
              </a:xfrm>
              <a:custGeom>
                <a:avLst/>
                <a:gdLst>
                  <a:gd name="connsiteX0" fmla="*/ 81845 w 81845"/>
                  <a:gd name="connsiteY0" fmla="*/ 40923 h 81845"/>
                  <a:gd name="connsiteX1" fmla="*/ 40922 w 81845"/>
                  <a:gd name="connsiteY1" fmla="*/ 81845 h 81845"/>
                  <a:gd name="connsiteX2" fmla="*/ 0 w 81845"/>
                  <a:gd name="connsiteY2" fmla="*/ 40923 h 81845"/>
                  <a:gd name="connsiteX3" fmla="*/ 40922 w 81845"/>
                  <a:gd name="connsiteY3" fmla="*/ 0 h 81845"/>
                  <a:gd name="connsiteX4" fmla="*/ 81845 w 81845"/>
                  <a:gd name="connsiteY4" fmla="*/ 40923 h 8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5" h="81845">
                    <a:moveTo>
                      <a:pt x="81845" y="40923"/>
                    </a:moveTo>
                    <a:cubicBezTo>
                      <a:pt x="81845" y="63523"/>
                      <a:pt x="63523" y="81845"/>
                      <a:pt x="40922" y="81845"/>
                    </a:cubicBezTo>
                    <a:cubicBezTo>
                      <a:pt x="18322" y="81845"/>
                      <a:pt x="0" y="63523"/>
                      <a:pt x="0" y="40923"/>
                    </a:cubicBezTo>
                    <a:cubicBezTo>
                      <a:pt x="0" y="18322"/>
                      <a:pt x="18322" y="0"/>
                      <a:pt x="40922" y="0"/>
                    </a:cubicBezTo>
                    <a:cubicBezTo>
                      <a:pt x="63523" y="0"/>
                      <a:pt x="81845" y="18322"/>
                      <a:pt x="81845" y="409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40F0B93-8D3C-4D9E-890F-A65D9329C2BE}"/>
                  </a:ext>
                </a:extLst>
              </p:cNvPr>
              <p:cNvSpPr/>
              <p:nvPr/>
            </p:nvSpPr>
            <p:spPr>
              <a:xfrm rot="-4148733">
                <a:off x="4922945" y="2960748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C5C5C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009A02B-179B-48DB-9A57-01AF0C204DFC}"/>
                  </a:ext>
                </a:extLst>
              </p:cNvPr>
              <p:cNvSpPr/>
              <p:nvPr/>
            </p:nvSpPr>
            <p:spPr>
              <a:xfrm rot="-4148733">
                <a:off x="5161726" y="2606203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6797894-925C-4E72-97E4-5A3740799335}"/>
                  </a:ext>
                </a:extLst>
              </p:cNvPr>
              <p:cNvSpPr/>
              <p:nvPr/>
            </p:nvSpPr>
            <p:spPr>
              <a:xfrm rot="-4148733">
                <a:off x="4728703" y="3391285"/>
                <a:ext cx="163690" cy="163690"/>
              </a:xfrm>
              <a:custGeom>
                <a:avLst/>
                <a:gdLst>
                  <a:gd name="connsiteX0" fmla="*/ 163690 w 163690"/>
                  <a:gd name="connsiteY0" fmla="*/ 81845 h 163690"/>
                  <a:gd name="connsiteX1" fmla="*/ 81845 w 163690"/>
                  <a:gd name="connsiteY1" fmla="*/ 163690 h 163690"/>
                  <a:gd name="connsiteX2" fmla="*/ 0 w 163690"/>
                  <a:gd name="connsiteY2" fmla="*/ 81845 h 163690"/>
                  <a:gd name="connsiteX3" fmla="*/ 81845 w 163690"/>
                  <a:gd name="connsiteY3" fmla="*/ 0 h 163690"/>
                  <a:gd name="connsiteX4" fmla="*/ 163690 w 163690"/>
                  <a:gd name="connsiteY4" fmla="*/ 81845 h 16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690" h="163690">
                    <a:moveTo>
                      <a:pt x="163690" y="81845"/>
                    </a:moveTo>
                    <a:cubicBezTo>
                      <a:pt x="163690" y="127047"/>
                      <a:pt x="127047" y="163690"/>
                      <a:pt x="81845" y="163690"/>
                    </a:cubicBezTo>
                    <a:cubicBezTo>
                      <a:pt x="36643" y="163690"/>
                      <a:pt x="0" y="127047"/>
                      <a:pt x="0" y="81845"/>
                    </a:cubicBezTo>
                    <a:cubicBezTo>
                      <a:pt x="0" y="36643"/>
                      <a:pt x="36643" y="0"/>
                      <a:pt x="81845" y="0"/>
                    </a:cubicBezTo>
                    <a:cubicBezTo>
                      <a:pt x="127047" y="0"/>
                      <a:pt x="163690" y="36643"/>
                      <a:pt x="163690" y="818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2095F23-F8E2-4C84-AF86-BF8A8F3B590E}"/>
                  </a:ext>
                </a:extLst>
              </p:cNvPr>
              <p:cNvSpPr/>
              <p:nvPr/>
            </p:nvSpPr>
            <p:spPr>
              <a:xfrm rot="-3284764">
                <a:off x="5188226" y="3806689"/>
                <a:ext cx="81843" cy="81843"/>
              </a:xfrm>
              <a:custGeom>
                <a:avLst/>
                <a:gdLst>
                  <a:gd name="connsiteX0" fmla="*/ 81844 w 81843"/>
                  <a:gd name="connsiteY0" fmla="*/ 40922 h 81843"/>
                  <a:gd name="connsiteX1" fmla="*/ 40922 w 81843"/>
                  <a:gd name="connsiteY1" fmla="*/ 81844 h 81843"/>
                  <a:gd name="connsiteX2" fmla="*/ 0 w 81843"/>
                  <a:gd name="connsiteY2" fmla="*/ 40922 h 81843"/>
                  <a:gd name="connsiteX3" fmla="*/ 40922 w 81843"/>
                  <a:gd name="connsiteY3" fmla="*/ 0 h 81843"/>
                  <a:gd name="connsiteX4" fmla="*/ 81844 w 81843"/>
                  <a:gd name="connsiteY4" fmla="*/ 40922 h 8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3" h="81843">
                    <a:moveTo>
                      <a:pt x="81844" y="40922"/>
                    </a:moveTo>
                    <a:cubicBezTo>
                      <a:pt x="81844" y="63522"/>
                      <a:pt x="63522" y="81844"/>
                      <a:pt x="40922" y="81844"/>
                    </a:cubicBezTo>
                    <a:cubicBezTo>
                      <a:pt x="18321" y="81844"/>
                      <a:pt x="0" y="63522"/>
                      <a:pt x="0" y="40922"/>
                    </a:cubicBezTo>
                    <a:cubicBezTo>
                      <a:pt x="0" y="18321"/>
                      <a:pt x="18321" y="0"/>
                      <a:pt x="40922" y="0"/>
                    </a:cubicBezTo>
                    <a:cubicBezTo>
                      <a:pt x="63522" y="0"/>
                      <a:pt x="81844" y="18321"/>
                      <a:pt x="81844" y="409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781160" latinLnBrk="1"/>
                <a:endParaRPr lang="ko-KR" altLang="en-US" sz="3506">
                  <a:solidFill>
                    <a:prstClr val="black"/>
                  </a:solidFill>
                  <a:latin typeface="Pretendard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13CDAD-E07C-4345-9E98-8C4B57F39085}"/>
              </a:ext>
            </a:extLst>
          </p:cNvPr>
          <p:cNvSpPr txBox="1"/>
          <p:nvPr/>
        </p:nvSpPr>
        <p:spPr>
          <a:xfrm>
            <a:off x="5300315" y="10672235"/>
            <a:ext cx="1314837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spc="-584" dirty="0">
                <a:solidFill>
                  <a:prstClr val="white"/>
                </a:solidFill>
                <a:latin typeface="Pretendard"/>
              </a:rPr>
              <a:t>: </a:t>
            </a:r>
            <a:r>
              <a:rPr lang="ko-KR" altLang="en-US" sz="9350" spc="-584" dirty="0">
                <a:solidFill>
                  <a:prstClr val="white"/>
                </a:solidFill>
                <a:latin typeface="Pretendard"/>
              </a:rPr>
              <a:t>나의 디지털 선생님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BA2BF-AC3E-7C8E-4A0C-7C6ACE833F53}"/>
              </a:ext>
            </a:extLst>
          </p:cNvPr>
          <p:cNvSpPr txBox="1"/>
          <p:nvPr/>
        </p:nvSpPr>
        <p:spPr>
          <a:xfrm>
            <a:off x="5560839" y="12290948"/>
            <a:ext cx="13148371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81160" latinLnBrk="1"/>
            <a:r>
              <a:rPr lang="ko-KR" altLang="en-US" sz="3896" spc="-584" dirty="0">
                <a:solidFill>
                  <a:prstClr val="white"/>
                </a:solidFill>
                <a:latin typeface="Pretendard"/>
              </a:rPr>
              <a:t>디지털        세상        </a:t>
            </a:r>
            <a:r>
              <a:rPr lang="ko-KR" altLang="en-US" sz="3896" spc="-584" dirty="0" err="1">
                <a:solidFill>
                  <a:prstClr val="white"/>
                </a:solidFill>
                <a:latin typeface="Pretendard"/>
              </a:rPr>
              <a:t>생존기</a:t>
            </a:r>
            <a:endParaRPr lang="ko-KR" altLang="en-US" sz="3896" spc="-584" dirty="0">
              <a:solidFill>
                <a:prstClr val="white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712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C1D0F-9E84-7525-0ACA-54CBB15E685F}"/>
              </a:ext>
            </a:extLst>
          </p:cNvPr>
          <p:cNvSpPr txBox="1"/>
          <p:nvPr/>
        </p:nvSpPr>
        <p:spPr>
          <a:xfrm>
            <a:off x="2894285" y="2021054"/>
            <a:ext cx="17272870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수업 클릭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시 이동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B42-9CFD-D86B-47C8-919A78FC39D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E9770-B7CF-90B9-90EC-E0A5C717ACA6}"/>
              </a:ext>
            </a:extLst>
          </p:cNvPr>
          <p:cNvSpPr txBox="1"/>
          <p:nvPr/>
        </p:nvSpPr>
        <p:spPr>
          <a:xfrm>
            <a:off x="1389612" y="3995763"/>
            <a:ext cx="7830588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디자인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대표 이미지 </a:t>
            </a:r>
            <a:r>
              <a:rPr lang="en-US" altLang="ko-KR" sz="4000" dirty="0"/>
              <a:t>(</a:t>
            </a:r>
            <a:r>
              <a:rPr lang="ko-KR" altLang="en-US" sz="4000" dirty="0"/>
              <a:t>큰 사진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수업 제목</a:t>
            </a:r>
            <a:endParaRPr lang="en-US" altLang="ko-KR" sz="4000" dirty="0"/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가격 </a:t>
            </a:r>
            <a:r>
              <a:rPr lang="en-US" altLang="ko-KR" sz="4000" dirty="0"/>
              <a:t>(+</a:t>
            </a:r>
            <a:r>
              <a:rPr lang="ko-KR" altLang="en-US" sz="4000" dirty="0"/>
              <a:t>구매하기 버튼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 </a:t>
            </a:r>
            <a:r>
              <a:rPr lang="en-US" altLang="ko-KR" sz="4000" dirty="0"/>
              <a:t>(</a:t>
            </a:r>
            <a:r>
              <a:rPr lang="ko-KR" altLang="en-US" sz="4000" dirty="0"/>
              <a:t>옵션 </a:t>
            </a:r>
            <a:r>
              <a:rPr lang="en-US" altLang="ko-KR" sz="4000" dirty="0"/>
              <a:t>1) </a:t>
            </a:r>
            <a:r>
              <a:rPr lang="ko-KR" altLang="en-US" sz="4000" dirty="0"/>
              <a:t>아래로 스크롤하면 자동</a:t>
            </a:r>
            <a:r>
              <a:rPr lang="en-US" altLang="ko-KR" sz="4000" dirty="0"/>
              <a:t> </a:t>
            </a:r>
            <a:r>
              <a:rPr lang="ko-KR" altLang="en-US" sz="4000" dirty="0"/>
              <a:t>바뀌는</a:t>
            </a:r>
            <a:r>
              <a:rPr lang="en-US" altLang="ko-KR" sz="4000" dirty="0"/>
              <a:t>/</a:t>
            </a:r>
            <a:r>
              <a:rPr lang="ko-KR" altLang="en-US" sz="4000" dirty="0"/>
              <a:t>누르면 아래로 이동</a:t>
            </a:r>
            <a:r>
              <a:rPr lang="en-US" altLang="ko-KR" sz="4000" dirty="0"/>
              <a:t>,</a:t>
            </a:r>
            <a:r>
              <a:rPr lang="ko-KR" altLang="en-US" sz="4000" dirty="0"/>
              <a:t> 옵션 </a:t>
            </a:r>
            <a:r>
              <a:rPr lang="en-US" altLang="ko-KR" sz="4000" dirty="0"/>
              <a:t>2) fragment </a:t>
            </a:r>
            <a:r>
              <a:rPr lang="ko-KR" altLang="en-US" sz="4000" dirty="0"/>
              <a:t>클릭하면 페이지 전환</a:t>
            </a:r>
            <a:r>
              <a:rPr lang="en-US" altLang="ko-KR" sz="4000" dirty="0"/>
              <a:t>) 3) </a:t>
            </a:r>
            <a:r>
              <a:rPr lang="ko-KR" altLang="en-US" sz="4000" dirty="0"/>
              <a:t>섞어서</a:t>
            </a:r>
            <a:r>
              <a:rPr lang="en-US" altLang="ko-KR" sz="4000" dirty="0"/>
              <a:t>?</a:t>
            </a:r>
          </a:p>
          <a:p>
            <a:r>
              <a:rPr lang="en-US" altLang="ko-KR" sz="4000" dirty="0"/>
              <a:t>- </a:t>
            </a:r>
            <a:r>
              <a:rPr lang="ko-KR" altLang="en-US" sz="4000" dirty="0"/>
              <a:t>하단 고정</a:t>
            </a:r>
            <a:r>
              <a:rPr lang="en-US" altLang="ko-KR" sz="4000" dirty="0"/>
              <a:t>(</a:t>
            </a:r>
            <a:r>
              <a:rPr lang="ko-KR" altLang="en-US" sz="4000" dirty="0" err="1"/>
              <a:t>바톰</a:t>
            </a:r>
            <a:r>
              <a:rPr lang="ko-KR" altLang="en-US" sz="4000" dirty="0"/>
              <a:t> 네비게이션 위에</a:t>
            </a:r>
            <a:r>
              <a:rPr lang="en-US" altLang="ko-KR" sz="4000" dirty="0"/>
              <a:t>): </a:t>
            </a:r>
            <a:r>
              <a:rPr lang="ko-KR" altLang="en-US" sz="4000" dirty="0"/>
              <a:t>수업 시작하기</a:t>
            </a:r>
            <a:r>
              <a:rPr lang="en-US" altLang="ko-KR" sz="4000" dirty="0"/>
              <a:t> (/ </a:t>
            </a:r>
            <a:r>
              <a:rPr lang="ko-KR" altLang="en-US" sz="4000" dirty="0"/>
              <a:t>구매하기 </a:t>
            </a:r>
            <a:r>
              <a:rPr lang="en-US" altLang="ko-KR" sz="4000" dirty="0"/>
              <a:t>/ [</a:t>
            </a:r>
            <a:r>
              <a:rPr lang="ko-KR" altLang="en-US" sz="4000" dirty="0"/>
              <a:t>수강하기</a:t>
            </a:r>
            <a:r>
              <a:rPr lang="en-US" altLang="ko-KR" sz="4000" dirty="0"/>
              <a:t>]) </a:t>
            </a:r>
            <a:r>
              <a:rPr lang="ko-KR" altLang="en-US" sz="4000" dirty="0"/>
              <a:t>버튼 </a:t>
            </a:r>
            <a:r>
              <a:rPr lang="en-US" altLang="ko-KR" sz="4000" dirty="0"/>
              <a:t>=&gt;</a:t>
            </a:r>
            <a:r>
              <a:rPr lang="ko-KR" altLang="en-US" sz="4000" dirty="0"/>
              <a:t> 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결제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, </a:t>
            </a:r>
            <a:r>
              <a:rPr lang="ko-KR" altLang="en-US" sz="4000" dirty="0"/>
              <a:t>결제 후에는 </a:t>
            </a:r>
            <a:r>
              <a:rPr lang="en-US" altLang="ko-KR" sz="4000" dirty="0"/>
              <a:t>[</a:t>
            </a:r>
            <a:r>
              <a:rPr lang="ko-KR" altLang="en-US" sz="4000" dirty="0"/>
              <a:t>계속 학습하기</a:t>
            </a:r>
            <a:r>
              <a:rPr lang="en-US" altLang="ko-KR" sz="4000" dirty="0"/>
              <a:t>]</a:t>
            </a:r>
            <a:r>
              <a:rPr lang="ko-KR" altLang="en-US" sz="4000" dirty="0"/>
              <a:t> 버튼으로 바뀜 </a:t>
            </a:r>
            <a:r>
              <a:rPr lang="en-US" altLang="ko-KR" sz="4000" dirty="0"/>
              <a:t>=&gt; </a:t>
            </a:r>
            <a:r>
              <a:rPr lang="ko-KR" altLang="en-US" sz="4000" dirty="0"/>
              <a:t>클릭 시 </a:t>
            </a:r>
            <a:r>
              <a:rPr lang="en-US" altLang="ko-KR" sz="4000" dirty="0"/>
              <a:t>[</a:t>
            </a:r>
            <a:r>
              <a:rPr lang="ko-KR" altLang="en-US" sz="4000" dirty="0"/>
              <a:t>수업 페이지</a:t>
            </a:r>
            <a:r>
              <a:rPr lang="en-US" altLang="ko-KR" sz="4000" dirty="0"/>
              <a:t>]</a:t>
            </a:r>
            <a:r>
              <a:rPr lang="ko-KR" altLang="en-US" sz="4000" dirty="0"/>
              <a:t>로 이동</a:t>
            </a:r>
            <a:r>
              <a:rPr lang="en-US" altLang="ko-KR" sz="4000" dirty="0"/>
              <a:t> </a:t>
            </a:r>
          </a:p>
          <a:p>
            <a:endParaRPr lang="en-US" altLang="ko-KR" sz="4000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3</a:t>
            </a:r>
            <a:r>
              <a:rPr lang="ko-KR" altLang="en-US" sz="4000" dirty="0"/>
              <a:t>개</a:t>
            </a:r>
            <a:r>
              <a:rPr lang="en-US" altLang="ko-KR" sz="4000" dirty="0"/>
              <a:t>:</a:t>
            </a:r>
          </a:p>
          <a:p>
            <a:r>
              <a:rPr lang="ko-KR" altLang="en-US" sz="4000" b="1" dirty="0"/>
              <a:t>① 수업 소개</a:t>
            </a:r>
            <a:endParaRPr lang="en-US" altLang="ko-KR" sz="4000" b="1" dirty="0"/>
          </a:p>
          <a:p>
            <a:r>
              <a:rPr lang="ko-KR" altLang="en-US" sz="4000" b="1" dirty="0"/>
              <a:t>② 커리큘럼</a:t>
            </a:r>
            <a:endParaRPr lang="en-US" altLang="ko-KR" sz="4000" b="1" dirty="0"/>
          </a:p>
          <a:p>
            <a:r>
              <a:rPr lang="en-US" altLang="ko-KR" sz="4000" b="1" dirty="0"/>
              <a:t>(③ Q&amp;A)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B5732-3AC1-9D20-D431-D228A790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98" y="4211637"/>
            <a:ext cx="4103595" cy="91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915BAC-77F4-9784-EF2C-0B5174E8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4724" y="13600084"/>
            <a:ext cx="688834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46BB9F9-0479-2B0B-0EA0-5D71513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00" y="3995763"/>
            <a:ext cx="5513262" cy="11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49190B-9A23-6BE9-57FA-4A1247D1E393}"/>
              </a:ext>
            </a:extLst>
          </p:cNvPr>
          <p:cNvSpPr/>
          <p:nvPr/>
        </p:nvSpPr>
        <p:spPr>
          <a:xfrm>
            <a:off x="20561300" y="939966"/>
            <a:ext cx="2701635" cy="2162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하단 고정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555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6045355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dirty="0"/>
              <a:t>① 수업 소개 </a:t>
            </a:r>
            <a:r>
              <a:rPr lang="en-US" altLang="ko-KR" sz="7200" b="1" dirty="0"/>
              <a:t>(</a:t>
            </a:r>
            <a:r>
              <a:rPr lang="ko-KR" altLang="en-US" sz="7200" b="1" dirty="0"/>
              <a:t>기본 탭</a:t>
            </a:r>
            <a:r>
              <a:rPr lang="en-US" altLang="ko-KR" sz="72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1175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강사 소개</a:t>
            </a:r>
            <a:endParaRPr lang="en-US" altLang="ko-KR" sz="4400" dirty="0"/>
          </a:p>
          <a:p>
            <a:r>
              <a:rPr lang="en-US" altLang="ko-KR" sz="4200" dirty="0"/>
              <a:t>- </a:t>
            </a:r>
            <a:r>
              <a:rPr lang="ko-KR" altLang="en-US" sz="4200" dirty="0"/>
              <a:t>이 수업은 </a:t>
            </a:r>
            <a:r>
              <a:rPr lang="ko-KR" altLang="en-US" sz="4200" b="1" dirty="0"/>
              <a:t>어떤 수업인지</a:t>
            </a:r>
            <a:r>
              <a:rPr lang="en-US" altLang="ko-KR" sz="4200" dirty="0"/>
              <a:t>? – </a:t>
            </a:r>
            <a:r>
              <a:rPr lang="ko-KR" altLang="en-US" sz="4200" dirty="0"/>
              <a:t>간략한 </a:t>
            </a:r>
            <a:r>
              <a:rPr lang="ko-KR" altLang="en-US" sz="4200" b="1" dirty="0"/>
              <a:t>소개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동기부여</a:t>
            </a:r>
            <a:endParaRPr lang="en-US" altLang="ko-KR" sz="4200" b="1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단체 대화하기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영상 통화하기</a:t>
            </a:r>
            <a:r>
              <a:rPr lang="en-US" altLang="ko-KR" sz="4200" dirty="0"/>
              <a:t>, </a:t>
            </a:r>
            <a:r>
              <a:rPr lang="ko-KR" altLang="en-US" sz="4200" dirty="0"/>
              <a:t>선물 보내기</a:t>
            </a:r>
            <a:r>
              <a:rPr lang="en-US" altLang="ko-KR" sz="4200" dirty="0"/>
              <a:t>, </a:t>
            </a:r>
            <a:r>
              <a:rPr lang="ko-KR" altLang="en-US" sz="4200" dirty="0"/>
              <a:t>송금하기</a:t>
            </a:r>
            <a:r>
              <a:rPr lang="en-US" altLang="ko-KR" sz="4200" dirty="0"/>
              <a:t>, </a:t>
            </a:r>
            <a:r>
              <a:rPr lang="ko-KR" altLang="en-US" sz="4200" dirty="0"/>
              <a:t>등등</a:t>
            </a:r>
            <a:r>
              <a:rPr lang="en-US" altLang="ko-KR" sz="4200" dirty="0"/>
              <a:t>. </a:t>
            </a:r>
            <a:r>
              <a:rPr lang="ko-KR" altLang="en-US" sz="4200" dirty="0"/>
              <a:t>카카오톡에 이렇게 많은 기능들이 있는지 혹시 아셨나요</a:t>
            </a:r>
            <a:r>
              <a:rPr lang="en-US" altLang="ko-KR" sz="4200" dirty="0"/>
              <a:t>? … </a:t>
            </a:r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나</a:t>
            </a:r>
            <a:r>
              <a:rPr lang="en-US" altLang="ko-KR" sz="4200" b="1" dirty="0"/>
              <a:t>(</a:t>
            </a:r>
            <a:r>
              <a:rPr lang="ko-KR" altLang="en-US" sz="4200" b="1" dirty="0"/>
              <a:t>강사</a:t>
            </a:r>
            <a:r>
              <a:rPr lang="en-US" altLang="ko-KR" sz="4200" b="1" dirty="0"/>
              <a:t>)</a:t>
            </a:r>
            <a:r>
              <a:rPr lang="ko-KR" altLang="en-US" sz="4200" b="1" dirty="0"/>
              <a:t>는 누구</a:t>
            </a:r>
            <a:r>
              <a:rPr lang="ko-KR" altLang="en-US" sz="4200" dirty="0"/>
              <a:t>인지</a:t>
            </a:r>
            <a:r>
              <a:rPr lang="en-US" altLang="ko-KR" sz="4200" dirty="0"/>
              <a:t>, </a:t>
            </a:r>
            <a:r>
              <a:rPr lang="ko-KR" altLang="en-US" sz="4200" b="1" dirty="0"/>
              <a:t>왜 </a:t>
            </a:r>
            <a:r>
              <a:rPr lang="ko-KR" altLang="en-US" sz="4200" dirty="0"/>
              <a:t>이 강의를 하려고 하는지</a:t>
            </a:r>
            <a:r>
              <a:rPr lang="en-US" altLang="ko-KR" sz="4200" dirty="0"/>
              <a:t>. – </a:t>
            </a:r>
            <a:r>
              <a:rPr lang="ko-KR" altLang="en-US" sz="4200" b="1" dirty="0"/>
              <a:t>친근감</a:t>
            </a:r>
            <a:r>
              <a:rPr lang="en-US" altLang="ko-KR" sz="4200" b="1" dirty="0"/>
              <a:t>/</a:t>
            </a:r>
            <a:r>
              <a:rPr lang="ko-KR" altLang="en-US" sz="4200" b="1" dirty="0"/>
              <a:t>공감대</a:t>
            </a:r>
            <a:r>
              <a:rPr lang="ko-KR" altLang="en-US" sz="4200" dirty="0"/>
              <a:t> 형성</a:t>
            </a:r>
            <a:endParaRPr lang="en-US" altLang="ko-KR" sz="4200" dirty="0"/>
          </a:p>
          <a:p>
            <a:r>
              <a:rPr lang="en-US" altLang="ko-KR" sz="4200" dirty="0"/>
              <a:t>Ex) </a:t>
            </a:r>
            <a:r>
              <a:rPr lang="ko-KR" altLang="en-US" sz="4200" dirty="0"/>
              <a:t>카카오톡으로 답장은 겨우 하지만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카카오톡을 여전히 어려워하는 우리 아빠</a:t>
            </a:r>
            <a:r>
              <a:rPr lang="en-US" altLang="ko-KR" sz="4200" dirty="0"/>
              <a:t>, </a:t>
            </a:r>
            <a:r>
              <a:rPr lang="ko-KR" altLang="en-US" sz="4200" dirty="0"/>
              <a:t>카카오톡으로 선물하기가 있는지도 몰랐는 우리 엄마를 생각하며</a:t>
            </a:r>
            <a:r>
              <a:rPr lang="en-US" altLang="ko-KR" sz="4200" dirty="0"/>
              <a:t> </a:t>
            </a:r>
            <a:r>
              <a:rPr lang="ko-KR" altLang="en-US" sz="4200" dirty="0"/>
              <a:t>만들었어요</a:t>
            </a:r>
            <a:endParaRPr lang="en-US" altLang="ko-KR" sz="4200" dirty="0"/>
          </a:p>
          <a:p>
            <a:endParaRPr lang="en-US" altLang="ko-KR" sz="4200" dirty="0"/>
          </a:p>
          <a:p>
            <a:r>
              <a:rPr lang="en-US" altLang="ko-KR" sz="4200" dirty="0"/>
              <a:t>- </a:t>
            </a:r>
            <a:r>
              <a:rPr lang="ko-KR" altLang="en-US" sz="4200" b="1" dirty="0"/>
              <a:t>대상</a:t>
            </a:r>
            <a:r>
              <a:rPr lang="ko-KR" altLang="en-US" sz="4200" dirty="0"/>
              <a:t>은 누구인지</a:t>
            </a:r>
            <a:r>
              <a:rPr lang="en-US" altLang="ko-KR" sz="4200" dirty="0"/>
              <a:t>(</a:t>
            </a:r>
            <a:r>
              <a:rPr lang="ko-KR" altLang="en-US" sz="4200" dirty="0"/>
              <a:t>어떨 때 이 수업을 듣는 게 </a:t>
            </a:r>
            <a:r>
              <a:rPr lang="ko-KR" altLang="en-US" sz="4200" dirty="0" err="1"/>
              <a:t>좋은지</a:t>
            </a:r>
            <a:r>
              <a:rPr lang="en-US" altLang="ko-KR" sz="4200" dirty="0"/>
              <a:t>) – </a:t>
            </a:r>
            <a:r>
              <a:rPr lang="en-US" altLang="ko-KR" sz="4200" b="1" dirty="0"/>
              <a:t>Target</a:t>
            </a:r>
            <a:r>
              <a:rPr lang="en-US" altLang="ko-KR" sz="4200" dirty="0"/>
              <a:t> </a:t>
            </a:r>
            <a:r>
              <a:rPr lang="ko-KR" altLang="en-US" sz="4200" dirty="0"/>
              <a:t>설정</a:t>
            </a:r>
            <a:r>
              <a:rPr lang="en-US" altLang="ko-KR" sz="4200" dirty="0"/>
              <a:t>, </a:t>
            </a:r>
            <a:r>
              <a:rPr lang="en-US" altLang="ko-KR" sz="4200" b="1" dirty="0"/>
              <a:t>Needs</a:t>
            </a:r>
            <a:r>
              <a:rPr lang="en-US" altLang="ko-KR" sz="4200" dirty="0"/>
              <a:t> </a:t>
            </a:r>
            <a:r>
              <a:rPr lang="ko-KR" altLang="en-US" sz="4200" dirty="0"/>
              <a:t>어필</a:t>
            </a:r>
            <a:endParaRPr lang="en-US" altLang="ko-KR" sz="4200" dirty="0"/>
          </a:p>
          <a:p>
            <a:r>
              <a:rPr lang="en-US" altLang="ko-KR" sz="4200" dirty="0"/>
              <a:t>Ex)  </a:t>
            </a:r>
            <a:r>
              <a:rPr lang="ko-KR" altLang="en-US" sz="4200" dirty="0"/>
              <a:t>카카오톡 </a:t>
            </a:r>
            <a:r>
              <a:rPr lang="en-US" altLang="ko-KR" sz="4200" dirty="0"/>
              <a:t>[</a:t>
            </a:r>
            <a:r>
              <a:rPr lang="ko-KR" altLang="en-US" sz="4200" dirty="0"/>
              <a:t>중급</a:t>
            </a:r>
            <a:r>
              <a:rPr lang="en-US" altLang="ko-KR" sz="4200" dirty="0"/>
              <a:t>]</a:t>
            </a:r>
            <a:r>
              <a:rPr lang="ko-KR" altLang="en-US" sz="4200" dirty="0"/>
              <a:t>반 카카오톡으로 자녀에게 선물을 보내 보고 싶으신 분들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95058-AD63-8B8A-7FBA-3A382D3C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154" y="4170502"/>
            <a:ext cx="4741149" cy="101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009058-CDCF-C7CE-DE2C-4966C32E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381" y="4151452"/>
            <a:ext cx="4794310" cy="106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1724107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200" b="1" spc="-584" dirty="0">
                <a:latin typeface="Pretendard"/>
              </a:rPr>
              <a:t>②</a:t>
            </a:r>
            <a:r>
              <a:rPr lang="ko-KR" altLang="en-US" sz="7200" b="1" dirty="0"/>
              <a:t> 커리큘럼</a:t>
            </a:r>
            <a:endParaRPr lang="en-US" altLang="ko-KR" sz="7200" b="1" dirty="0"/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78997" y="3676650"/>
            <a:ext cx="110527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수업 커리큘럼 </a:t>
            </a:r>
            <a:r>
              <a:rPr lang="en-US" altLang="ko-KR" sz="4400" u="sng" dirty="0"/>
              <a:t>– </a:t>
            </a:r>
            <a:r>
              <a:rPr lang="ko-KR" altLang="en-US" sz="4400" u="sng" dirty="0"/>
              <a:t>수업 동영상 리스트</a:t>
            </a:r>
            <a:endParaRPr lang="en-US" altLang="ko-KR" sz="4400" u="sng" dirty="0"/>
          </a:p>
          <a:p>
            <a:r>
              <a:rPr lang="ko-KR" altLang="en-US" sz="4400" dirty="0"/>
              <a:t>동영상 별로 제목</a:t>
            </a:r>
            <a:r>
              <a:rPr lang="en-US" altLang="ko-KR" sz="4400" dirty="0"/>
              <a:t>/</a:t>
            </a:r>
            <a:r>
              <a:rPr lang="ko-KR" altLang="en-US" sz="4400" dirty="0"/>
              <a:t>플레이타임</a:t>
            </a:r>
            <a:r>
              <a:rPr lang="en-US" altLang="ko-KR" sz="4400" dirty="0"/>
              <a:t> </a:t>
            </a:r>
            <a:r>
              <a:rPr lang="ko-KR" altLang="en-US" sz="4400" dirty="0"/>
              <a:t>표시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클릭 시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전</a:t>
            </a:r>
            <a:r>
              <a:rPr lang="en-US" altLang="ko-KR" sz="4400" dirty="0"/>
              <a:t>) </a:t>
            </a:r>
            <a:r>
              <a:rPr lang="ko-KR" altLang="en-US" sz="4400" dirty="0"/>
              <a:t>결제 페이지 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 후</a:t>
            </a:r>
            <a:r>
              <a:rPr lang="en-US" altLang="ko-KR" sz="4400" dirty="0"/>
              <a:t>) </a:t>
            </a:r>
            <a:r>
              <a:rPr lang="ko-KR" altLang="en-US" sz="4400" dirty="0"/>
              <a:t>해당 동영상 재생 페이지로 </a:t>
            </a:r>
            <a:endParaRPr lang="en-US" altLang="ko-KR" sz="4400" dirty="0"/>
          </a:p>
          <a:p>
            <a:r>
              <a:rPr lang="ko-KR" altLang="en-US" sz="4400" dirty="0"/>
              <a:t>이동</a:t>
            </a:r>
            <a:endParaRPr lang="en-US" altLang="ko-KR" sz="4400" dirty="0"/>
          </a:p>
          <a:p>
            <a:r>
              <a:rPr lang="en-US" altLang="ko-KR" sz="4400" dirty="0"/>
              <a:t>(+ </a:t>
            </a:r>
            <a:r>
              <a:rPr lang="ko-KR" altLang="en-US" sz="4400" dirty="0"/>
              <a:t>맛보기 무료 동영상</a:t>
            </a:r>
            <a:r>
              <a:rPr lang="en-US" altLang="ko-KR" sz="4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816A5E-01EC-F026-5A6C-629F3F8C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517" y="3738941"/>
            <a:ext cx="5541605" cy="123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A62744-8E5F-6638-AC5A-A5AD9AA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845" y="3641704"/>
            <a:ext cx="5708309" cy="121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8518F0B-DA1D-0DB5-10DB-18174CAC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101" y="8401050"/>
            <a:ext cx="3532918" cy="734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7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4593932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소개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③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Q&amp;A(</a:t>
            </a:r>
            <a:r>
              <a:rPr lang="ko-KR" altLang="en-US" sz="7200" b="1" dirty="0"/>
              <a:t>질문답변</a:t>
            </a:r>
            <a:r>
              <a:rPr lang="en-US" altLang="ko-KR" sz="7200" b="1" dirty="0"/>
              <a:t>))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3-3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076138" y="3689350"/>
            <a:ext cx="1105270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질문</a:t>
            </a:r>
            <a:r>
              <a:rPr lang="en-US" altLang="ko-KR" sz="4400" u="sng" dirty="0"/>
              <a:t>/</a:t>
            </a:r>
            <a:r>
              <a:rPr lang="ko-KR" altLang="en-US" sz="4400" u="sng" dirty="0"/>
              <a:t>답변 페이지</a:t>
            </a:r>
            <a:endParaRPr lang="en-US" altLang="ko-KR" sz="4400" u="sng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(</a:t>
            </a:r>
            <a:r>
              <a:rPr lang="ko-KR" altLang="en-US" sz="4400" dirty="0"/>
              <a:t>구매</a:t>
            </a:r>
            <a:r>
              <a:rPr lang="en-US" altLang="ko-KR" sz="4400" dirty="0"/>
              <a:t>/</a:t>
            </a:r>
            <a:r>
              <a:rPr lang="ko-KR" altLang="en-US" sz="4400" dirty="0"/>
              <a:t>결제 관련 질문 </a:t>
            </a:r>
            <a:r>
              <a:rPr lang="en-US" altLang="ko-KR" sz="4400" dirty="0"/>
              <a:t>=&gt;  </a:t>
            </a:r>
            <a:r>
              <a:rPr lang="ko-KR" altLang="en-US" sz="4400" dirty="0"/>
              <a:t>소원이 답변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수업 전 질문 </a:t>
            </a:r>
            <a:r>
              <a:rPr lang="en-US" altLang="ko-KR" sz="4400" dirty="0"/>
              <a:t>/ </a:t>
            </a:r>
            <a:r>
              <a:rPr lang="ko-KR" altLang="en-US" sz="4400" dirty="0"/>
              <a:t>수업을 따라하다가 막히는 부분을 질문  </a:t>
            </a:r>
            <a:r>
              <a:rPr lang="en-US" altLang="ko-KR" sz="4400" dirty="0"/>
              <a:t>=&gt; </a:t>
            </a:r>
            <a:r>
              <a:rPr lang="ko-KR" altLang="en-US" sz="4400" dirty="0"/>
              <a:t>강사가 직접 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공지 </a:t>
            </a:r>
            <a:r>
              <a:rPr lang="en-US" altLang="ko-KR" sz="4400" dirty="0"/>
              <a:t>(</a:t>
            </a:r>
            <a:r>
              <a:rPr lang="ko-KR" altLang="en-US" sz="4400" dirty="0"/>
              <a:t>고정</a:t>
            </a:r>
            <a:r>
              <a:rPr lang="en-US" altLang="ko-KR" sz="4400" dirty="0"/>
              <a:t>) – ex) </a:t>
            </a:r>
            <a:r>
              <a:rPr lang="ko-KR" altLang="en-US" sz="4400" dirty="0"/>
              <a:t>스크린샷을 찍어서 첨부하시면 무엇이 문제인지 더 정확하게 알 수 있어요</a:t>
            </a:r>
            <a:r>
              <a:rPr lang="en-US" altLang="ko-KR" sz="4400" dirty="0"/>
              <a:t>. </a:t>
            </a:r>
            <a:r>
              <a:rPr lang="ko-KR" altLang="en-US" sz="4400" dirty="0"/>
              <a:t>스크린샷 찍어서 올리는 법을 모르시는 분들은 기초 강의 </a:t>
            </a:r>
            <a:r>
              <a:rPr lang="en-US" altLang="ko-KR" sz="4400" dirty="0"/>
              <a:t>– </a:t>
            </a:r>
            <a:r>
              <a:rPr lang="ko-KR" altLang="en-US" sz="4400" dirty="0"/>
              <a:t>소원 사용법 </a:t>
            </a:r>
            <a:r>
              <a:rPr lang="en-US" altLang="ko-KR" sz="4400" dirty="0"/>
              <a:t>(</a:t>
            </a:r>
            <a:r>
              <a:rPr lang="ko-KR" altLang="en-US" sz="4400" dirty="0"/>
              <a:t>링크</a:t>
            </a:r>
            <a:r>
              <a:rPr lang="en-US" altLang="ko-KR" sz="4400" dirty="0"/>
              <a:t>)</a:t>
            </a:r>
            <a:r>
              <a:rPr lang="ko-KR" altLang="en-US" sz="4400" dirty="0"/>
              <a:t>를 참조해 주세요</a:t>
            </a:r>
            <a:r>
              <a:rPr lang="en-US" altLang="ko-KR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댓글 달기</a:t>
            </a:r>
            <a:r>
              <a:rPr lang="en-US" altLang="ko-KR" sz="4400" dirty="0"/>
              <a:t>(</a:t>
            </a:r>
            <a:r>
              <a:rPr lang="ko-KR" altLang="en-US" sz="4400" dirty="0"/>
              <a:t>여기도 사진 업로드 가능하게</a:t>
            </a:r>
            <a:r>
              <a:rPr lang="en-US" altLang="ko-KR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작성자가 소원</a:t>
            </a:r>
            <a:r>
              <a:rPr lang="en-US" altLang="ko-KR" sz="4400" dirty="0"/>
              <a:t>/</a:t>
            </a:r>
            <a:r>
              <a:rPr lang="ko-KR" altLang="en-US" sz="4400" dirty="0"/>
              <a:t>선생님이면</a:t>
            </a:r>
            <a:r>
              <a:rPr lang="en-US" altLang="ko-KR" sz="4400" dirty="0"/>
              <a:t>,</a:t>
            </a:r>
            <a:r>
              <a:rPr lang="ko-KR" altLang="en-US" sz="4400" dirty="0"/>
              <a:t> 뺏지</a:t>
            </a:r>
            <a:endParaRPr lang="en-US" altLang="ko-KR" sz="4400" dirty="0"/>
          </a:p>
          <a:p>
            <a:endParaRPr lang="en-US" altLang="ko-KR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01928-6999-FBD3-4951-6F077AF6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5" b="39816"/>
          <a:stretch/>
        </p:blipFill>
        <p:spPr bwMode="auto">
          <a:xfrm>
            <a:off x="6083300" y="12820650"/>
            <a:ext cx="547161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277968-7BB3-2A1C-0FF2-B827DE69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56" y="3833102"/>
            <a:ext cx="5252123" cy="112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27339-46D7-3ABA-7997-9C1E4F0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678" y="3833102"/>
            <a:ext cx="5144541" cy="113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D8D4C-ACDC-E9E9-8BAE-52BDE29AB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1" t="15690" r="9161" b="54831"/>
          <a:stretch/>
        </p:blipFill>
        <p:spPr bwMode="auto">
          <a:xfrm>
            <a:off x="673100" y="12820650"/>
            <a:ext cx="4954879" cy="329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108E6-0156-C624-C9CF-9C0B76F4C8B0}"/>
              </a:ext>
            </a:extLst>
          </p:cNvPr>
          <p:cNvSpPr/>
          <p:nvPr/>
        </p:nvSpPr>
        <p:spPr>
          <a:xfrm>
            <a:off x="19005745" y="557145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게시판 형태의 리스트</a:t>
            </a:r>
            <a:r>
              <a:rPr lang="en-US" altLang="ko-KR" sz="3600" dirty="0"/>
              <a:t>, </a:t>
            </a:r>
            <a:r>
              <a:rPr lang="ko-KR" altLang="en-US" sz="3600" dirty="0"/>
              <a:t>사진 첨부</a:t>
            </a:r>
            <a:r>
              <a:rPr lang="en-US" altLang="ko-KR" sz="3600" dirty="0"/>
              <a:t>? </a:t>
            </a:r>
            <a:r>
              <a:rPr lang="ko-KR" altLang="en-US" sz="3600" dirty="0"/>
              <a:t>댓글</a:t>
            </a:r>
            <a:r>
              <a:rPr lang="en-US" altLang="ko-KR" sz="3600" dirty="0"/>
              <a:t>? </a:t>
            </a:r>
            <a:r>
              <a:rPr lang="ko-KR" altLang="en-US" sz="3600" dirty="0"/>
              <a:t>뺏지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748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A448-34DA-9D5D-A59F-1D2D06FF9275}"/>
              </a:ext>
            </a:extLst>
          </p:cNvPr>
          <p:cNvSpPr txBox="1"/>
          <p:nvPr/>
        </p:nvSpPr>
        <p:spPr>
          <a:xfrm>
            <a:off x="3246086" y="2079889"/>
            <a:ext cx="4564006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결제 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F27C1-FEAF-E35C-7EBA-EFFA8E35BD0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2AF8-98B4-AC32-D0A5-75D7C1843A5D}"/>
              </a:ext>
            </a:extLst>
          </p:cNvPr>
          <p:cNvSpPr txBox="1"/>
          <p:nvPr/>
        </p:nvSpPr>
        <p:spPr>
          <a:xfrm>
            <a:off x="977900" y="3664050"/>
            <a:ext cx="1104900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수업 시작하기</a:t>
            </a:r>
            <a:r>
              <a:rPr lang="en-US" altLang="ko-KR" sz="4400" dirty="0"/>
              <a:t> (/ </a:t>
            </a:r>
            <a:r>
              <a:rPr lang="ko-KR" altLang="en-US" sz="4400" dirty="0"/>
              <a:t>구매하기 </a:t>
            </a:r>
            <a:r>
              <a:rPr lang="en-US" altLang="ko-KR" sz="4400" dirty="0"/>
              <a:t>/ </a:t>
            </a:r>
            <a:r>
              <a:rPr lang="ko-KR" altLang="en-US" sz="4400" dirty="0"/>
              <a:t>수강하기</a:t>
            </a:r>
            <a:r>
              <a:rPr lang="en-US" altLang="ko-KR" sz="4400" dirty="0"/>
              <a:t>) </a:t>
            </a:r>
            <a:r>
              <a:rPr lang="ko-KR" altLang="en-US" sz="4400" dirty="0"/>
              <a:t>버튼을 누르거나</a:t>
            </a:r>
            <a:r>
              <a:rPr lang="en-US" altLang="ko-KR" sz="4400" dirty="0"/>
              <a:t>, </a:t>
            </a:r>
            <a:r>
              <a:rPr lang="ko-KR" altLang="en-US" sz="4400" dirty="0" err="1"/>
              <a:t>커리귤럼의</a:t>
            </a:r>
            <a:r>
              <a:rPr lang="ko-KR" altLang="en-US" sz="4400" dirty="0"/>
              <a:t> 동영상 하나를 선택하면</a:t>
            </a:r>
            <a:r>
              <a:rPr lang="en-US" altLang="ko-KR" sz="4400" dirty="0"/>
              <a:t>(</a:t>
            </a:r>
            <a:r>
              <a:rPr lang="ko-KR" altLang="en-US" sz="4400" dirty="0"/>
              <a:t>구매 전일 시</a:t>
            </a:r>
            <a:r>
              <a:rPr lang="en-US" altLang="ko-KR" sz="4400" dirty="0"/>
              <a:t>)</a:t>
            </a:r>
            <a:r>
              <a:rPr lang="ko-KR" altLang="en-US" sz="4400" dirty="0"/>
              <a:t> 결제 페이지로 이동</a:t>
            </a:r>
            <a:r>
              <a:rPr lang="en-US" altLang="ko-KR" sz="4400" dirty="0"/>
              <a:t>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1) </a:t>
            </a:r>
            <a:r>
              <a:rPr lang="ko-KR" altLang="en-US" sz="4400" dirty="0"/>
              <a:t>결제 중인 수업</a:t>
            </a:r>
            <a:r>
              <a:rPr lang="en-US" altLang="ko-KR" sz="4400" dirty="0"/>
              <a:t>, </a:t>
            </a:r>
            <a:r>
              <a:rPr lang="ko-KR" altLang="en-US" sz="4400" dirty="0"/>
              <a:t>최종 결제 금액</a:t>
            </a:r>
            <a:r>
              <a:rPr lang="en-US" altLang="ko-KR" sz="4400" dirty="0"/>
              <a:t>, </a:t>
            </a:r>
            <a:r>
              <a:rPr lang="ko-KR" altLang="en-US" sz="4400" dirty="0"/>
              <a:t>포인트</a:t>
            </a:r>
            <a:r>
              <a:rPr lang="en-US" altLang="ko-KR" sz="4400" dirty="0"/>
              <a:t>/</a:t>
            </a:r>
            <a:r>
              <a:rPr lang="ko-KR" altLang="en-US" sz="4400" dirty="0"/>
              <a:t>쿠폰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결제 수단 </a:t>
            </a:r>
            <a:r>
              <a:rPr lang="en-US" altLang="ko-KR" sz="4400" dirty="0"/>
              <a:t>(</a:t>
            </a:r>
            <a:r>
              <a:rPr lang="ko-KR" altLang="en-US" sz="4400" dirty="0"/>
              <a:t>카드 결제</a:t>
            </a:r>
            <a:r>
              <a:rPr lang="en-US" altLang="ko-KR" sz="4400" dirty="0"/>
              <a:t>), </a:t>
            </a:r>
            <a:r>
              <a:rPr lang="ko-KR" altLang="en-US" sz="4400" dirty="0"/>
              <a:t>환불 약관</a:t>
            </a:r>
            <a:r>
              <a:rPr lang="en-US" altLang="ko-KR" sz="4400" dirty="0"/>
              <a:t>. – </a:t>
            </a:r>
            <a:r>
              <a:rPr lang="ko-KR" altLang="en-US" sz="4400" dirty="0"/>
              <a:t>원 결제하기 </a:t>
            </a:r>
            <a:endParaRPr lang="en-US" altLang="ko-KR" sz="4400" dirty="0"/>
          </a:p>
          <a:p>
            <a:r>
              <a:rPr lang="en-US" altLang="ko-KR" sz="4400" dirty="0"/>
              <a:t>	</a:t>
            </a:r>
            <a:r>
              <a:rPr lang="ko-KR" altLang="en-US" sz="4400" dirty="0"/>
              <a:t>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en-US" altLang="ko-KR" sz="4400" dirty="0"/>
              <a:t>2) </a:t>
            </a:r>
            <a:r>
              <a:rPr lang="ko-KR" altLang="en-US" sz="4400" dirty="0"/>
              <a:t>금액 </a:t>
            </a:r>
            <a:r>
              <a:rPr lang="en-US" altLang="ko-KR" sz="4400" dirty="0"/>
              <a:t>=&gt; </a:t>
            </a:r>
            <a:r>
              <a:rPr lang="ko-KR" altLang="en-US" sz="4400" dirty="0"/>
              <a:t>결제하기 버튼 </a:t>
            </a:r>
            <a:r>
              <a:rPr lang="en-US" altLang="ko-KR" sz="4400" dirty="0"/>
              <a:t>=&gt; </a:t>
            </a:r>
            <a:r>
              <a:rPr lang="ko-KR" altLang="en-US" sz="4400" dirty="0"/>
              <a:t>구글 페이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시니어분들께 쉬운 결제 방법</a:t>
            </a:r>
            <a:r>
              <a:rPr lang="en-US" altLang="ko-KR" sz="4400" dirty="0"/>
              <a:t>. ? </a:t>
            </a:r>
            <a:r>
              <a:rPr lang="ko-KR" altLang="en-US" sz="4400" dirty="0"/>
              <a:t>구글 페이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D780FA8-AF80-E531-3969-DD13D0DC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635" y="3371850"/>
            <a:ext cx="2714355" cy="5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12800F9-9BD1-C776-5071-9C1162AF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51" y="3295650"/>
            <a:ext cx="2720051" cy="60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35F1AAF-F0CF-1DC5-8C36-16161A6B2A51}"/>
              </a:ext>
            </a:extLst>
          </p:cNvPr>
          <p:cNvSpPr/>
          <p:nvPr/>
        </p:nvSpPr>
        <p:spPr>
          <a:xfrm>
            <a:off x="4483100" y="13012554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결제</a:t>
            </a:r>
            <a:endParaRPr lang="en-US" altLang="ko-KR" sz="3600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8EA7B77-C3F1-72D3-914C-A019831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00" y="98488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5D63FDD-D7E5-30A0-83E7-944FF1C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51" y="9696450"/>
            <a:ext cx="281189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87EA3B-CD80-6CCF-45E2-2900A82B96AE}"/>
              </a:ext>
            </a:extLst>
          </p:cNvPr>
          <p:cNvSpPr txBox="1"/>
          <p:nvPr/>
        </p:nvSpPr>
        <p:spPr>
          <a:xfrm>
            <a:off x="1054100" y="3676650"/>
            <a:ext cx="12954000" cy="1431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구매 후에 </a:t>
            </a:r>
            <a:r>
              <a:rPr lang="ko-KR" altLang="en-US" sz="3600" dirty="0" err="1"/>
              <a:t>바톰네비게이션의</a:t>
            </a:r>
            <a:r>
              <a:rPr lang="ko-KR" altLang="en-US" sz="3600" dirty="0"/>
              <a:t> </a:t>
            </a:r>
            <a:r>
              <a:rPr lang="en-US" altLang="ko-KR" sz="3600" dirty="0"/>
              <a:t>[</a:t>
            </a:r>
            <a:r>
              <a:rPr lang="ko-KR" altLang="en-US" sz="3600" dirty="0"/>
              <a:t>내 수업</a:t>
            </a:r>
            <a:r>
              <a:rPr lang="en-US" altLang="ko-KR" sz="3600" dirty="0"/>
              <a:t>]</a:t>
            </a:r>
            <a:r>
              <a:rPr lang="ko-KR" altLang="en-US" sz="3600" dirty="0"/>
              <a:t>에서 수업을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수업소개페이지의</a:t>
            </a:r>
            <a:r>
              <a:rPr lang="en-US" altLang="ko-KR" sz="3600" dirty="0"/>
              <a:t> [</a:t>
            </a:r>
            <a:r>
              <a:rPr lang="ko-KR" altLang="en-US" sz="3600" dirty="0"/>
              <a:t>커리큘럼</a:t>
            </a:r>
            <a:r>
              <a:rPr lang="en-US" altLang="ko-KR" sz="3600" dirty="0"/>
              <a:t>] </a:t>
            </a:r>
            <a:r>
              <a:rPr lang="ko-KR" altLang="en-US" sz="3600" dirty="0"/>
              <a:t>탭의 동영상을 클릭하거나</a:t>
            </a:r>
            <a:r>
              <a:rPr lang="en-US" altLang="ko-KR" sz="3600" dirty="0"/>
              <a:t>, </a:t>
            </a:r>
            <a:r>
              <a:rPr lang="ko-KR" altLang="en-US" sz="3600" dirty="0"/>
              <a:t>구매 직후 이동하는 페이지</a:t>
            </a:r>
            <a:r>
              <a:rPr lang="en-US" altLang="ko-KR" sz="3600" dirty="0"/>
              <a:t>. </a:t>
            </a:r>
          </a:p>
          <a:p>
            <a:r>
              <a:rPr lang="en-US" altLang="ko-KR" sz="4400" dirty="0"/>
              <a:t> </a:t>
            </a:r>
          </a:p>
          <a:p>
            <a:r>
              <a:rPr lang="ko-KR" altLang="en-US" sz="4000" u="sng" dirty="0"/>
              <a:t>구매한 수업 동영상 재생 페이지</a:t>
            </a:r>
            <a:endParaRPr lang="en-US" altLang="ko-KR" sz="4000" u="sng" dirty="0"/>
          </a:p>
          <a:p>
            <a:r>
              <a:rPr lang="ko-KR" altLang="en-US" sz="4000" dirty="0"/>
              <a:t>탭 </a:t>
            </a:r>
            <a:r>
              <a:rPr lang="en-US" altLang="ko-KR" sz="4000" dirty="0"/>
              <a:t>4 </a:t>
            </a:r>
            <a:r>
              <a:rPr lang="ko-KR" altLang="en-US" sz="4000" dirty="0"/>
              <a:t>개</a:t>
            </a:r>
            <a:endParaRPr lang="en-US" altLang="ko-KR" sz="4000" dirty="0"/>
          </a:p>
          <a:p>
            <a:r>
              <a:rPr lang="ko-KR" altLang="en-US" sz="4000" dirty="0"/>
              <a:t>① 커리큘럼 </a:t>
            </a:r>
            <a:r>
              <a:rPr lang="en-US" altLang="ko-KR" sz="4000" dirty="0"/>
              <a:t>– </a:t>
            </a:r>
            <a:r>
              <a:rPr lang="ko-KR" altLang="en-US" sz="4000" dirty="0"/>
              <a:t>수업 동영상 리스트 </a:t>
            </a:r>
            <a:r>
              <a:rPr lang="en-US" altLang="ko-KR" sz="4000" dirty="0"/>
              <a:t>(</a:t>
            </a:r>
            <a:r>
              <a:rPr lang="ko-KR" altLang="en-US" sz="4000" dirty="0"/>
              <a:t>기본 탭</a:t>
            </a:r>
            <a:r>
              <a:rPr lang="en-US" altLang="ko-KR" sz="4000" dirty="0"/>
              <a:t>)</a:t>
            </a:r>
          </a:p>
          <a:p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 </a:t>
            </a:r>
            <a:r>
              <a:rPr lang="en-US" altLang="ko-KR" sz="4000" spc="-584" dirty="0">
                <a:latin typeface="Pretendard"/>
              </a:rPr>
              <a:t>- </a:t>
            </a:r>
            <a:r>
              <a:rPr lang="ko-KR" altLang="en-US" sz="4000" b="1" spc="-584" dirty="0">
                <a:latin typeface="Pretendard"/>
              </a:rPr>
              <a:t>②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커리큘럼</a:t>
            </a:r>
            <a:r>
              <a:rPr lang="ko-KR" altLang="en-US" sz="4000" dirty="0" err="1"/>
              <a:t>와</a:t>
            </a:r>
            <a:r>
              <a:rPr lang="ko-KR" altLang="en-US" sz="4000" dirty="0"/>
              <a:t> 비슷한 형식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/>
              <a:t>동영상 중 하나를 클릭 시 상단에 해당 동영상이 재생됨 </a:t>
            </a:r>
            <a:r>
              <a:rPr lang="en-US" altLang="ko-KR" sz="4000" dirty="0"/>
              <a:t>+ </a:t>
            </a:r>
            <a:r>
              <a:rPr lang="ko-KR" altLang="en-US" sz="4000" dirty="0"/>
              <a:t>두번째 탭 </a:t>
            </a:r>
            <a:r>
              <a:rPr lang="en-US" altLang="ko-KR" sz="4000" dirty="0"/>
              <a:t>–</a:t>
            </a:r>
            <a:r>
              <a:rPr lang="ko-KR" altLang="en-US" sz="4000" dirty="0"/>
              <a:t> 수업 자료 탭의 내용도 바뀜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ko-KR" altLang="en-US" sz="4000" dirty="0"/>
              <a:t>②</a:t>
            </a:r>
            <a:r>
              <a:rPr lang="en-US" altLang="ko-KR" sz="4000" dirty="0"/>
              <a:t> </a:t>
            </a:r>
            <a:r>
              <a:rPr lang="ko-KR" altLang="en-US" sz="4000" dirty="0"/>
              <a:t>수업 자료</a:t>
            </a:r>
            <a:endParaRPr lang="en-US" altLang="ko-KR" sz="4000" dirty="0"/>
          </a:p>
          <a:p>
            <a:r>
              <a:rPr lang="ko-KR" altLang="en-US" sz="4000" dirty="0"/>
              <a:t>수업에 나온 로직을</a:t>
            </a:r>
            <a:r>
              <a:rPr lang="en-US" altLang="ko-KR" sz="4000" dirty="0"/>
              <a:t> </a:t>
            </a:r>
            <a:r>
              <a:rPr lang="ko-KR" altLang="en-US" sz="4000" dirty="0"/>
              <a:t>스크린샷과 함께 글로 설명</a:t>
            </a:r>
            <a:r>
              <a:rPr lang="en-US" altLang="ko-KR" sz="4000" dirty="0"/>
              <a:t>. </a:t>
            </a:r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예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카카오톡에서 대화방 만드는 방법</a:t>
            </a:r>
            <a:r>
              <a:rPr lang="en-US" altLang="ko-KR" sz="4000" dirty="0"/>
              <a:t> – </a:t>
            </a:r>
            <a:r>
              <a:rPr lang="ko-KR" altLang="en-US" sz="4000" dirty="0"/>
              <a:t>스크린 샷과 함께 설명</a:t>
            </a:r>
            <a:r>
              <a:rPr lang="en-US" altLang="ko-KR" sz="4000" dirty="0"/>
              <a:t>)</a:t>
            </a:r>
          </a:p>
          <a:p>
            <a:endParaRPr lang="en-US" altLang="ko-KR" sz="4000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③</a:t>
            </a:r>
            <a:r>
              <a:rPr lang="en-US" altLang="ko-KR" sz="4000" dirty="0"/>
              <a:t> Q&amp;A – </a:t>
            </a:r>
            <a:r>
              <a:rPr lang="ko-KR" altLang="en-US" sz="4000" dirty="0"/>
              <a:t>질문답변 </a:t>
            </a:r>
            <a:br>
              <a:rPr lang="en-US" altLang="ko-KR" sz="4000" dirty="0"/>
            </a:br>
            <a:r>
              <a:rPr lang="en-US" altLang="ko-KR" sz="4000" dirty="0"/>
              <a:t>(</a:t>
            </a:r>
            <a:r>
              <a:rPr lang="ko-KR" altLang="en-US" sz="4000" spc="-584" dirty="0">
                <a:latin typeface="Pretendard"/>
              </a:rPr>
              <a:t>수업 소개 페이지</a:t>
            </a:r>
            <a:r>
              <a:rPr lang="en-US" altLang="ko-KR" sz="4000" spc="-584" dirty="0">
                <a:latin typeface="Pretendard"/>
              </a:rPr>
              <a:t>-</a:t>
            </a:r>
            <a:r>
              <a:rPr lang="ko-KR" altLang="en-US" sz="4000" spc="-584" dirty="0">
                <a:latin typeface="Pretendard"/>
              </a:rPr>
              <a:t> </a:t>
            </a:r>
            <a:r>
              <a:rPr lang="en-US" altLang="ko-KR" sz="4000" spc="-584" dirty="0">
                <a:latin typeface="Pretendard"/>
              </a:rPr>
              <a:t> </a:t>
            </a:r>
            <a:r>
              <a:rPr lang="ko-KR" altLang="en-US" sz="4000" b="1" spc="-584" dirty="0">
                <a:latin typeface="Pretendard"/>
              </a:rPr>
              <a:t>③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Q&amp;A(</a:t>
            </a:r>
            <a:r>
              <a:rPr lang="ko-KR" altLang="en-US" sz="4000" b="1" dirty="0"/>
              <a:t>질문답변</a:t>
            </a:r>
            <a:r>
              <a:rPr lang="en-US" altLang="ko-KR" sz="4000" b="1" dirty="0"/>
              <a:t>)</a:t>
            </a:r>
            <a:r>
              <a:rPr lang="ko-KR" altLang="en-US" sz="4000" dirty="0"/>
              <a:t>과 동일한 페이지</a:t>
            </a:r>
            <a:r>
              <a:rPr lang="en-US" altLang="ko-KR" sz="4000" b="1" dirty="0"/>
              <a:t>))</a:t>
            </a:r>
          </a:p>
          <a:p>
            <a:endParaRPr lang="en-US" altLang="ko-KR" sz="4000" dirty="0"/>
          </a:p>
          <a:p>
            <a:r>
              <a:rPr lang="ko-KR" altLang="en-US" sz="4000" dirty="0"/>
              <a:t>④</a:t>
            </a:r>
            <a:r>
              <a:rPr lang="en-US" altLang="ko-KR" sz="4000" dirty="0"/>
              <a:t> 1:1 </a:t>
            </a:r>
            <a:r>
              <a:rPr lang="ko-KR" altLang="en-US" sz="4000" dirty="0"/>
              <a:t>코칭</a:t>
            </a:r>
            <a:br>
              <a:rPr lang="en-US" altLang="ko-KR" sz="4400" dirty="0"/>
            </a:b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검색</a:t>
            </a:r>
            <a:r>
              <a:rPr lang="en-US" altLang="ko-KR" sz="4400" dirty="0"/>
              <a:t>/</a:t>
            </a:r>
            <a:r>
              <a:rPr lang="ko-KR" altLang="en-US" sz="4400" dirty="0"/>
              <a:t>내강의</a:t>
            </a:r>
            <a:r>
              <a:rPr lang="en-US" altLang="ko-KR" sz="4400" dirty="0"/>
              <a:t>/</a:t>
            </a:r>
            <a:r>
              <a:rPr lang="ko-KR" altLang="en-US" sz="4400" dirty="0"/>
              <a:t>계정 </a:t>
            </a:r>
            <a:r>
              <a:rPr lang="en-US" altLang="ko-KR" sz="4400" dirty="0"/>
              <a:t>– </a:t>
            </a:r>
            <a:r>
              <a:rPr lang="ko-KR" altLang="en-US" sz="4400" dirty="0"/>
              <a:t>계정에서 환불 신청 환불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853A5-4E07-779E-5E71-1F7984C1DF70}"/>
              </a:ext>
            </a:extLst>
          </p:cNvPr>
          <p:cNvSpPr txBox="1"/>
          <p:nvPr/>
        </p:nvSpPr>
        <p:spPr>
          <a:xfrm>
            <a:off x="3246086" y="2079889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CE9E-E2FF-19B5-44F7-5B81783BE73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0AA69-5D13-A639-A6CF-C965C36E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700" y="4331171"/>
            <a:ext cx="4540547" cy="100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633717-DD3E-98EB-112C-06524058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0" y="4291396"/>
            <a:ext cx="4524154" cy="10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C8C6300-C0AD-656B-B42D-A87804DFD2C5}"/>
              </a:ext>
            </a:extLst>
          </p:cNvPr>
          <p:cNvSpPr/>
          <p:nvPr/>
        </p:nvSpPr>
        <p:spPr>
          <a:xfrm>
            <a:off x="19305186" y="1339365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동영상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1073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78CD4-2393-10E1-E0C5-D197DAC802D5}"/>
              </a:ext>
            </a:extLst>
          </p:cNvPr>
          <p:cNvSpPr txBox="1"/>
          <p:nvPr/>
        </p:nvSpPr>
        <p:spPr>
          <a:xfrm>
            <a:off x="3246086" y="2079889"/>
            <a:ext cx="17441121" cy="2279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- </a:t>
            </a:r>
            <a:r>
              <a:rPr lang="ko-KR" altLang="en-US" sz="7012" b="1" spc="-584" dirty="0">
                <a:latin typeface="Pretendard"/>
              </a:rPr>
              <a:t>④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1:1 </a:t>
            </a:r>
            <a:r>
              <a:rPr lang="ko-KR" altLang="en-US" sz="7200" b="1" dirty="0"/>
              <a:t>코칭 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강사가 유무 선택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혹은 기간제</a:t>
            </a:r>
            <a:r>
              <a:rPr lang="en-US" altLang="ko-KR" sz="4400" b="1" dirty="0"/>
              <a:t>)</a:t>
            </a:r>
          </a:p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19AA-34D7-200B-A103-75AA2CAA82A4}"/>
              </a:ext>
            </a:extLst>
          </p:cNvPr>
          <p:cNvSpPr txBox="1"/>
          <p:nvPr/>
        </p:nvSpPr>
        <p:spPr>
          <a:xfrm>
            <a:off x="1389612" y="2079889"/>
            <a:ext cx="184377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5-4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6F068-5C93-1152-5DCB-E83DDD6A3F3D}"/>
              </a:ext>
            </a:extLst>
          </p:cNvPr>
          <p:cNvSpPr txBox="1"/>
          <p:nvPr/>
        </p:nvSpPr>
        <p:spPr>
          <a:xfrm>
            <a:off x="1255619" y="3829050"/>
            <a:ext cx="21237762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/>
              <a:t>선생님에게 </a:t>
            </a:r>
            <a:r>
              <a:rPr lang="en-US" altLang="ko-KR" sz="4400" u="sng" dirty="0"/>
              <a:t>1:1 </a:t>
            </a:r>
            <a:r>
              <a:rPr lang="ko-KR" altLang="en-US" sz="4400" u="sng" dirty="0"/>
              <a:t>화상 도움을 받을 수 있는 서비스</a:t>
            </a:r>
            <a:r>
              <a:rPr lang="en-US" altLang="ko-KR" sz="4400" u="sng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400" dirty="0"/>
          </a:p>
          <a:p>
            <a:r>
              <a:rPr lang="ko-KR" altLang="en-US" sz="4400" dirty="0"/>
              <a:t>수업 구매자 한에서 신청</a:t>
            </a:r>
            <a:r>
              <a:rPr lang="en-US" altLang="ko-KR" sz="4400" dirty="0"/>
              <a:t>, 1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. </a:t>
            </a:r>
            <a:r>
              <a:rPr lang="ko-KR" altLang="en-US" sz="4400" dirty="0"/>
              <a:t>금액 </a:t>
            </a:r>
            <a:r>
              <a:rPr lang="en-US" altLang="ko-KR" sz="4400" dirty="0"/>
              <a:t>3</a:t>
            </a:r>
            <a:r>
              <a:rPr lang="ko-KR" altLang="en-US" sz="4400" dirty="0"/>
              <a:t>만원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ko-KR" altLang="en-US" sz="4400" dirty="0"/>
              <a:t>⒧ 화면 공유</a:t>
            </a:r>
            <a:r>
              <a:rPr lang="en-US" altLang="ko-KR" sz="4400" dirty="0"/>
              <a:t>: </a:t>
            </a:r>
            <a:r>
              <a:rPr lang="ko-KR" altLang="en-US" sz="4400" dirty="0"/>
              <a:t>고객 핸드폰의 화면을 공유해서 </a:t>
            </a:r>
            <a:endParaRPr lang="en-US" altLang="ko-KR" sz="4400" dirty="0"/>
          </a:p>
          <a:p>
            <a:r>
              <a:rPr lang="en-US" altLang="ko-KR" sz="4400" dirty="0"/>
              <a:t>      – </a:t>
            </a:r>
            <a:r>
              <a:rPr lang="ko-KR" altLang="en-US" sz="4400" dirty="0"/>
              <a:t>학습적 이득이 더 크다</a:t>
            </a:r>
            <a:r>
              <a:rPr lang="en-US" altLang="ko-KR" sz="4400" dirty="0"/>
              <a:t>. </a:t>
            </a:r>
          </a:p>
          <a:p>
            <a:r>
              <a:rPr lang="en-US" altLang="ko-KR" sz="4400" strike="sngStrike" dirty="0"/>
              <a:t>(</a:t>
            </a:r>
            <a:r>
              <a:rPr lang="ko-KR" altLang="en-US" sz="4400" strike="sngStrike" dirty="0"/>
              <a:t>⑵ 원격 제어</a:t>
            </a:r>
            <a:r>
              <a:rPr lang="en-US" altLang="ko-KR" sz="4400" strike="sngStrike" dirty="0"/>
              <a:t>: </a:t>
            </a:r>
            <a:r>
              <a:rPr lang="ko-KR" altLang="en-US" sz="4400" strike="sngStrike" dirty="0"/>
              <a:t>고객 핸드폰으로 직접 접속</a:t>
            </a:r>
            <a:r>
              <a:rPr lang="en-US" altLang="ko-KR" sz="4400" strike="sngStrike" dirty="0"/>
              <a:t>.)</a:t>
            </a:r>
          </a:p>
          <a:p>
            <a:endParaRPr lang="en-US" altLang="ko-KR" sz="4400" dirty="0"/>
          </a:p>
          <a:p>
            <a:r>
              <a:rPr lang="ko-KR" altLang="en-US" sz="4400" dirty="0"/>
              <a:t>해당 수업 내용 안에서 자유롭게 질문 가능</a:t>
            </a:r>
            <a:r>
              <a:rPr lang="en-US" altLang="ko-KR" sz="4400" dirty="0"/>
              <a:t>.</a:t>
            </a:r>
          </a:p>
          <a:p>
            <a:r>
              <a:rPr lang="ko-KR" altLang="en-US" sz="4400" dirty="0"/>
              <a:t>해당 수업 내용을 직접 가르쳐 달라는 것도 가능</a:t>
            </a:r>
            <a:r>
              <a:rPr lang="en-US" altLang="ko-KR" sz="4400" dirty="0"/>
              <a:t>. </a:t>
            </a:r>
            <a:r>
              <a:rPr lang="ko-KR" altLang="en-US" sz="4400" dirty="0"/>
              <a:t>단</a:t>
            </a:r>
            <a:r>
              <a:rPr lang="en-US" altLang="ko-KR" sz="4400" dirty="0"/>
              <a:t>, </a:t>
            </a:r>
            <a:r>
              <a:rPr lang="ko-KR" altLang="en-US" sz="4400" dirty="0"/>
              <a:t>시간 제한</a:t>
            </a:r>
            <a:r>
              <a:rPr lang="en-US" altLang="ko-KR" sz="4400" dirty="0"/>
              <a:t>!</a:t>
            </a:r>
          </a:p>
          <a:p>
            <a:r>
              <a:rPr lang="en-US" altLang="ko-KR" sz="4400" dirty="0"/>
              <a:t>ex) </a:t>
            </a:r>
            <a:r>
              <a:rPr lang="ko-KR" altLang="en-US" sz="4400" dirty="0"/>
              <a:t>카카오톡으로 선물하기 강의를 봤는데도 어떻게 하는지 </a:t>
            </a:r>
            <a:r>
              <a:rPr lang="ko-KR" altLang="en-US" sz="4400" dirty="0" err="1"/>
              <a:t>모르겠어요</a:t>
            </a:r>
            <a:r>
              <a:rPr lang="en-US" altLang="ko-KR" sz="4400" dirty="0"/>
              <a:t>. </a:t>
            </a:r>
            <a:r>
              <a:rPr lang="ko-KR" altLang="en-US" sz="4400" dirty="0"/>
              <a:t>가르쳐 주세요</a:t>
            </a:r>
            <a:r>
              <a:rPr lang="en-US" altLang="ko-KR" sz="4400" dirty="0"/>
              <a:t>.</a:t>
            </a:r>
          </a:p>
          <a:p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미구매자</a:t>
            </a:r>
            <a:r>
              <a:rPr lang="en-US" altLang="ko-KR" sz="4400" dirty="0"/>
              <a:t>) 1:1 </a:t>
            </a:r>
            <a:r>
              <a:rPr lang="ko-KR" altLang="en-US" sz="4400" dirty="0"/>
              <a:t>코칭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강사 가능 시간대 </a:t>
            </a:r>
            <a:r>
              <a:rPr lang="en-US" altLang="ko-KR" sz="4400" dirty="0"/>
              <a:t>+ </a:t>
            </a:r>
            <a:r>
              <a:rPr lang="ko-KR" altLang="en-US" sz="4400" dirty="0"/>
              <a:t>코칭 진행과정 소개 </a:t>
            </a:r>
            <a:r>
              <a:rPr lang="en-US" altLang="ko-KR" sz="4400" dirty="0"/>
              <a:t>+ </a:t>
            </a:r>
            <a:r>
              <a:rPr lang="ko-KR" altLang="en-US" sz="4400" dirty="0"/>
              <a:t>결제 버튼</a:t>
            </a:r>
            <a:endParaRPr lang="en-US" altLang="ko-KR" sz="4400" dirty="0"/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구매자</a:t>
            </a:r>
            <a:r>
              <a:rPr lang="en-US" altLang="ko-KR" sz="4400" dirty="0"/>
              <a:t>) 1:1 </a:t>
            </a:r>
            <a:r>
              <a:rPr lang="ko-KR" altLang="en-US" sz="4400" dirty="0" err="1"/>
              <a:t>채팅방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구매 </a:t>
            </a:r>
            <a:r>
              <a:rPr lang="en-US" altLang="ko-KR" sz="4400" dirty="0"/>
              <a:t>-&gt; 1:1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열림</a:t>
            </a:r>
            <a:r>
              <a:rPr lang="en-US" altLang="ko-KR" sz="4400" dirty="0"/>
              <a:t> -&gt; </a:t>
            </a:r>
            <a:r>
              <a:rPr lang="ko-KR" altLang="en-US" sz="4400" dirty="0"/>
              <a:t>강사님과 시간 조정 </a:t>
            </a:r>
            <a:r>
              <a:rPr lang="en-US" altLang="ko-KR" sz="4400" dirty="0"/>
              <a:t>-&gt; </a:t>
            </a:r>
            <a:r>
              <a:rPr lang="ko-KR" altLang="en-US" sz="4400" dirty="0"/>
              <a:t>약속 시간에 영상 통화 시작</a:t>
            </a:r>
            <a:r>
              <a:rPr lang="en-US" altLang="ko-KR" sz="4400" dirty="0"/>
              <a:t>,</a:t>
            </a:r>
            <a:r>
              <a:rPr lang="ko-KR" altLang="en-US" sz="4400" dirty="0"/>
              <a:t> 화면 공유를 통해 수업 진행</a:t>
            </a:r>
            <a:r>
              <a:rPr lang="en-US" altLang="ko-KR" sz="4400" dirty="0"/>
              <a:t> -&gt; </a:t>
            </a:r>
            <a:r>
              <a:rPr lang="ko-KR" altLang="en-US" sz="4400" dirty="0"/>
              <a:t>수업 종료 </a:t>
            </a:r>
            <a:r>
              <a:rPr lang="en-US" altLang="ko-KR" sz="4400" dirty="0"/>
              <a:t>-&gt; 1:1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채팅방</a:t>
            </a:r>
            <a:r>
              <a:rPr lang="ko-KR" altLang="en-US" sz="4400" dirty="0"/>
              <a:t> 닫힘 </a:t>
            </a:r>
            <a:r>
              <a:rPr lang="en-US" altLang="ko-KR" sz="4400" dirty="0"/>
              <a:t>-&gt; </a:t>
            </a:r>
            <a:r>
              <a:rPr lang="ko-KR" altLang="en-US" sz="4400" dirty="0"/>
              <a:t>해당 탭 클릭 시 다시 미구매자용 페이지가 뜬다</a:t>
            </a:r>
            <a:endParaRPr lang="en-US" altLang="ko-KR" sz="4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505337-C544-148F-8F48-0C1950468A19}"/>
              </a:ext>
            </a:extLst>
          </p:cNvPr>
          <p:cNvSpPr/>
          <p:nvPr/>
        </p:nvSpPr>
        <p:spPr>
          <a:xfrm>
            <a:off x="15448268" y="3677961"/>
            <a:ext cx="7361520" cy="6556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1:1 </a:t>
            </a:r>
            <a:r>
              <a:rPr lang="ko-KR" altLang="en-US" sz="3600" dirty="0" err="1"/>
              <a:t>채팅방</a:t>
            </a:r>
            <a:endParaRPr lang="en-US" altLang="ko-KR" sz="3600" dirty="0"/>
          </a:p>
          <a:p>
            <a:pPr algn="ctr"/>
            <a:r>
              <a:rPr lang="ko-KR" altLang="en-US" sz="3600" dirty="0"/>
              <a:t>영상 통화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화면 공유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강사와 어떻게 연결</a:t>
            </a:r>
            <a:r>
              <a:rPr lang="en-US" altLang="ko-KR" sz="3600" dirty="0"/>
              <a:t>? </a:t>
            </a:r>
            <a:r>
              <a:rPr lang="ko-KR" altLang="en-US" sz="3600" dirty="0"/>
              <a:t>강사용화면</a:t>
            </a:r>
            <a:r>
              <a:rPr lang="en-US" altLang="ko-KR" sz="3600" dirty="0"/>
              <a:t> – </a:t>
            </a:r>
            <a:r>
              <a:rPr lang="ko-KR" altLang="en-US" sz="3600" dirty="0"/>
              <a:t>강사 수업 종료를 어떻게 시키게 할 것인가</a:t>
            </a:r>
            <a:r>
              <a:rPr lang="en-US" altLang="ko-KR" sz="3600" dirty="0"/>
              <a:t>, </a:t>
            </a:r>
            <a:r>
              <a:rPr lang="ko-KR" altLang="en-US" sz="3600" dirty="0"/>
              <a:t>구매직후 강사에게 </a:t>
            </a:r>
            <a:r>
              <a:rPr lang="en-US" altLang="ko-KR" sz="3600" dirty="0"/>
              <a:t>1:1</a:t>
            </a:r>
            <a:r>
              <a:rPr lang="ko-KR" altLang="en-US" sz="3600" dirty="0"/>
              <a:t>채팅방이 열렸다는 것을 어떻게 알릴 것인가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31497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8F54C-9464-0FD6-3D15-D66C5E281F53}"/>
              </a:ext>
            </a:extLst>
          </p:cNvPr>
          <p:cNvSpPr txBox="1"/>
          <p:nvPr/>
        </p:nvSpPr>
        <p:spPr>
          <a:xfrm>
            <a:off x="2894285" y="2021054"/>
            <a:ext cx="4830553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검색 페이지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BECB4-EFF0-7434-1492-5F7D775B7C6F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6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DE8A8-D45C-3DC2-9C22-AB5E54E64DFC}"/>
              </a:ext>
            </a:extLst>
          </p:cNvPr>
          <p:cNvSpPr txBox="1"/>
          <p:nvPr/>
        </p:nvSpPr>
        <p:spPr>
          <a:xfrm>
            <a:off x="1054100" y="4154726"/>
            <a:ext cx="11049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/>
              <a:t>홈</a:t>
            </a:r>
            <a:r>
              <a:rPr lang="en-US" altLang="ko-KR" sz="4400" dirty="0"/>
              <a:t>(</a:t>
            </a:r>
            <a:r>
              <a:rPr lang="ko-KR" altLang="en-US" sz="4400" dirty="0"/>
              <a:t>메인</a:t>
            </a:r>
            <a:r>
              <a:rPr lang="en-US" altLang="ko-KR" sz="4400" dirty="0"/>
              <a:t>) </a:t>
            </a:r>
            <a:r>
              <a:rPr lang="ko-KR" altLang="en-US" sz="4400" dirty="0"/>
              <a:t>페이지에서 검색 버튼을 누르면 등장하는 페이지</a:t>
            </a:r>
            <a:r>
              <a:rPr lang="en-US" altLang="ko-KR" sz="4400" dirty="0"/>
              <a:t>..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사용자가 배우기 원하는 주제</a:t>
            </a:r>
            <a:r>
              <a:rPr lang="en-US" altLang="ko-KR" sz="4400" dirty="0"/>
              <a:t>/</a:t>
            </a:r>
            <a:r>
              <a:rPr lang="ko-KR" altLang="en-US" sz="4400" dirty="0"/>
              <a:t>서비스를 검색할 수 있는 기능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366199-D4B4-5F16-4CCE-AD421BD3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700" y="4122976"/>
            <a:ext cx="4955112" cy="110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6580EC-8941-7AE8-550D-00C56B1D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99" y="4154726"/>
            <a:ext cx="4955113" cy="110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8794BED-A65A-E453-3E74-2AD43546880E}"/>
              </a:ext>
            </a:extLst>
          </p:cNvPr>
          <p:cNvSpPr/>
          <p:nvPr/>
        </p:nvSpPr>
        <p:spPr>
          <a:xfrm>
            <a:off x="4559300" y="9660176"/>
            <a:ext cx="2785574" cy="265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검색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99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97C3A-17AC-23DC-16E6-A49C35207AF2}"/>
              </a:ext>
            </a:extLst>
          </p:cNvPr>
          <p:cNvSpPr txBox="1"/>
          <p:nvPr/>
        </p:nvSpPr>
        <p:spPr>
          <a:xfrm>
            <a:off x="2894285" y="2021054"/>
            <a:ext cx="95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200" b="1" dirty="0">
                <a:solidFill>
                  <a:srgbClr val="252525"/>
                </a:solidFill>
              </a:rPr>
              <a:t>Ⅱ. 내 </a:t>
            </a:r>
            <a:r>
              <a:rPr lang="ko-KR" altLang="en-US" sz="7200" b="1" dirty="0">
                <a:solidFill>
                  <a:srgbClr val="252525"/>
                </a:solidFill>
              </a:rPr>
              <a:t>수업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1EA0-53CC-0071-DE64-23AFA80B75AE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7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95FD4-AB4E-472E-FE42-6D1792A5058E}"/>
              </a:ext>
            </a:extLst>
          </p:cNvPr>
          <p:cNvSpPr txBox="1"/>
          <p:nvPr/>
        </p:nvSpPr>
        <p:spPr>
          <a:xfrm>
            <a:off x="1389612" y="3905250"/>
            <a:ext cx="11012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수강 중인 수업 리스트</a:t>
            </a:r>
            <a:endParaRPr lang="en-US" altLang="ko-KR" sz="4400" dirty="0"/>
          </a:p>
          <a:p>
            <a:r>
              <a:rPr lang="ko-KR" altLang="en-US" sz="4400" dirty="0"/>
              <a:t>클릭 시 해당 수업 페이지로 이동</a:t>
            </a:r>
            <a:endParaRPr lang="en-US" altLang="ko-KR" sz="4400" dirty="0"/>
          </a:p>
          <a:p>
            <a:r>
              <a:rPr lang="ko-KR" altLang="en-US" sz="4400" dirty="0"/>
              <a:t>수업 리스트는 보기 편하게 세로로 배치</a:t>
            </a:r>
            <a:endParaRPr lang="en-US" altLang="ko-KR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F0F34C5-F253-3E6E-906C-A79C61A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0" y="3905250"/>
            <a:ext cx="5334000" cy="118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A2298-276C-1617-B949-C85FC677E045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8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DB36-82EC-3A26-352F-69EDC187631D}"/>
              </a:ext>
            </a:extLst>
          </p:cNvPr>
          <p:cNvSpPr txBox="1"/>
          <p:nvPr/>
        </p:nvSpPr>
        <p:spPr>
          <a:xfrm>
            <a:off x="2894285" y="2021054"/>
            <a:ext cx="824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</a:t>
            </a:r>
            <a:r>
              <a:rPr lang="en-US" altLang="ko-KR" sz="7200" b="1" dirty="0">
                <a:solidFill>
                  <a:srgbClr val="252525"/>
                </a:solidFill>
              </a:rPr>
              <a:t>Ⅲ. </a:t>
            </a:r>
            <a:r>
              <a:rPr lang="ko-KR" altLang="en-US" sz="7200" b="1" dirty="0">
                <a:solidFill>
                  <a:srgbClr val="252525"/>
                </a:solidFill>
              </a:rPr>
              <a:t>계정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A7094-2DC9-97B8-CBB3-7CC6B3C8DBC6}"/>
              </a:ext>
            </a:extLst>
          </p:cNvPr>
          <p:cNvSpPr txBox="1"/>
          <p:nvPr/>
        </p:nvSpPr>
        <p:spPr>
          <a:xfrm>
            <a:off x="1206500" y="3981450"/>
            <a:ext cx="57912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(</a:t>
            </a:r>
            <a:r>
              <a:rPr lang="ko-KR" altLang="en-US" sz="4400" dirty="0"/>
              <a:t>회원가입</a:t>
            </a:r>
            <a:r>
              <a:rPr lang="en-US" altLang="ko-KR" sz="4400" dirty="0"/>
              <a:t>)/</a:t>
            </a:r>
            <a:r>
              <a:rPr lang="ko-KR" altLang="en-US" sz="4400" dirty="0"/>
              <a:t>프로필 수정</a:t>
            </a:r>
            <a:endParaRPr lang="en-US" altLang="ko-KR" sz="4400" dirty="0"/>
          </a:p>
          <a:p>
            <a:r>
              <a:rPr lang="en-US" altLang="ko-KR" sz="4400" dirty="0"/>
              <a:t>- </a:t>
            </a:r>
            <a:r>
              <a:rPr lang="ko-KR" altLang="en-US" sz="4400" dirty="0"/>
              <a:t>자주 묻는 질문</a:t>
            </a:r>
            <a:r>
              <a:rPr lang="en-US" altLang="ko-KR" sz="4400" dirty="0"/>
              <a:t>&amp;</a:t>
            </a:r>
            <a:r>
              <a:rPr lang="ko-KR" altLang="en-US" sz="4400" dirty="0"/>
              <a:t>답변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altLang="ko-KR" sz="4400" dirty="0"/>
              <a:t>1:1 </a:t>
            </a:r>
            <a:r>
              <a:rPr lang="ko-KR" altLang="en-US" sz="4400" dirty="0"/>
              <a:t>문의</a:t>
            </a:r>
            <a:r>
              <a:rPr lang="en-US" altLang="ko-KR" sz="4400" dirty="0"/>
              <a:t>(</a:t>
            </a:r>
            <a:r>
              <a:rPr lang="ko-KR" altLang="en-US" sz="4400" dirty="0"/>
              <a:t>환불 요청</a:t>
            </a:r>
            <a:r>
              <a:rPr lang="en-US" altLang="ko-KR" sz="4400" dirty="0"/>
              <a:t>): </a:t>
            </a:r>
            <a:r>
              <a:rPr lang="ko-KR" altLang="en-US" sz="4400" b="1" dirty="0"/>
              <a:t>이메일로 문의</a:t>
            </a:r>
            <a:r>
              <a:rPr lang="en-US" altLang="ko-KR" sz="4400" dirty="0"/>
              <a:t>/</a:t>
            </a:r>
            <a:r>
              <a:rPr lang="ko-KR" altLang="en-US" sz="4400" b="1" dirty="0" err="1"/>
              <a:t>채팅방</a:t>
            </a:r>
            <a:r>
              <a:rPr lang="en-US" altLang="ko-KR" sz="4400" dirty="0"/>
              <a:t>/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/</a:t>
            </a:r>
            <a:r>
              <a:rPr lang="ko-KR" altLang="en-US" sz="4400" dirty="0" err="1"/>
              <a:t>챗봇</a:t>
            </a:r>
            <a:r>
              <a:rPr lang="ko-KR" altLang="en-US" sz="4400" dirty="0"/>
              <a:t> 형태</a:t>
            </a:r>
            <a:r>
              <a:rPr lang="en-US" altLang="ko-KR" sz="4400" dirty="0"/>
              <a:t>. </a:t>
            </a:r>
            <a:r>
              <a:rPr lang="ko-KR" altLang="en-US" sz="4400" dirty="0"/>
              <a:t>환불 신청 포함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(</a:t>
            </a:r>
            <a:r>
              <a:rPr lang="ko-KR" altLang="en-US" sz="4400" dirty="0"/>
              <a:t>나의 문의 </a:t>
            </a:r>
            <a:r>
              <a:rPr lang="en-US" altLang="ko-KR" sz="4400" dirty="0"/>
              <a:t>– </a:t>
            </a:r>
            <a:r>
              <a:rPr lang="ko-KR" altLang="en-US" sz="4400" dirty="0"/>
              <a:t>게시판 형태 리스트</a:t>
            </a:r>
            <a:r>
              <a:rPr lang="en-US" altLang="ko-KR" sz="4400" dirty="0"/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4400" dirty="0"/>
              <a:t>로그아웃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ko-KR" altLang="en-US" sz="4400" dirty="0"/>
              <a:t>계정 탈퇴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D284CC-FB8B-C1F5-2A1E-6B602A1E84A0}"/>
              </a:ext>
            </a:extLst>
          </p:cNvPr>
          <p:cNvSpPr/>
          <p:nvPr/>
        </p:nvSpPr>
        <p:spPr>
          <a:xfrm>
            <a:off x="5158120" y="11899807"/>
            <a:ext cx="3729931" cy="3472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이메일 보내기 </a:t>
            </a:r>
            <a:r>
              <a:rPr lang="en-US" altLang="ko-KR" sz="3600" dirty="0"/>
              <a:t>/ </a:t>
            </a:r>
            <a:r>
              <a:rPr lang="ko-KR" altLang="en-US" sz="3600" dirty="0"/>
              <a:t>채팅 </a:t>
            </a:r>
            <a:r>
              <a:rPr lang="en-US" altLang="ko-KR" sz="3600" dirty="0"/>
              <a:t>&amp; </a:t>
            </a:r>
            <a:r>
              <a:rPr lang="ko-KR" altLang="en-US" sz="3600" dirty="0"/>
              <a:t>나의 문의</a:t>
            </a:r>
            <a:r>
              <a:rPr lang="en-US" altLang="ko-KR" sz="3600" dirty="0"/>
              <a:t>?</a:t>
            </a:r>
          </a:p>
          <a:p>
            <a:pPr algn="ctr"/>
            <a:r>
              <a:rPr lang="ko-KR" altLang="en-US" sz="3600" dirty="0"/>
              <a:t>환불</a:t>
            </a:r>
            <a:r>
              <a:rPr lang="en-US" altLang="ko-KR" sz="3600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11524D-4305-C140-BBE4-3C28500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68" y="4000500"/>
            <a:ext cx="3729932" cy="1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A710C7-D46F-8729-E3E8-D888887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0" y="4038599"/>
            <a:ext cx="3262829" cy="1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1D5F63-C21D-A8E1-EC46-465702D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019549"/>
            <a:ext cx="2870062" cy="117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805179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들어가기 앞서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…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중요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5473700" y="4972050"/>
            <a:ext cx="157734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글씨 크기</a:t>
            </a:r>
            <a:r>
              <a:rPr lang="en-US" altLang="ko-KR" sz="8800" dirty="0"/>
              <a:t>!!</a:t>
            </a:r>
          </a:p>
          <a:p>
            <a:endParaRPr lang="en-US" altLang="ko-KR" sz="8800" dirty="0"/>
          </a:p>
          <a:p>
            <a:r>
              <a:rPr lang="ko-KR" altLang="en-US" sz="9600" dirty="0"/>
              <a:t>모든 글씨 크기 크게</a:t>
            </a:r>
            <a:r>
              <a:rPr lang="en-US" altLang="ko-KR" sz="9600" dirty="0"/>
              <a:t>.</a:t>
            </a:r>
          </a:p>
          <a:p>
            <a:endParaRPr lang="en-US" altLang="ko-KR" sz="8800" dirty="0"/>
          </a:p>
          <a:p>
            <a:r>
              <a:rPr lang="ko-KR" altLang="en-US" sz="6000" dirty="0"/>
              <a:t>화면 디스플레이 설정</a:t>
            </a:r>
            <a:r>
              <a:rPr lang="en-US" altLang="ko-KR" sz="6000" dirty="0"/>
              <a:t>/</a:t>
            </a:r>
            <a:r>
              <a:rPr lang="ko-KR" altLang="en-US" sz="6000" dirty="0"/>
              <a:t>글자 크기 설정 고려</a:t>
            </a:r>
            <a:r>
              <a:rPr lang="en-US" altLang="ko-KR" sz="6000" dirty="0"/>
              <a:t>! </a:t>
            </a:r>
          </a:p>
          <a:p>
            <a:r>
              <a:rPr lang="en-US" altLang="ko-KR" sz="6000" dirty="0"/>
              <a:t>(</a:t>
            </a:r>
            <a:r>
              <a:rPr lang="ko-KR" altLang="en-US" sz="6000" dirty="0"/>
              <a:t>안 깨지게</a:t>
            </a:r>
            <a:r>
              <a:rPr lang="en-US" altLang="ko-KR" sz="6000" dirty="0"/>
              <a:t>!)</a:t>
            </a:r>
          </a:p>
          <a:p>
            <a:endParaRPr lang="en-US" altLang="ko-KR" sz="6000" dirty="0"/>
          </a:p>
          <a:p>
            <a:r>
              <a:rPr lang="ko-KR" altLang="en-US" sz="6000" dirty="0"/>
              <a:t>눈이 편안한</a:t>
            </a:r>
            <a:r>
              <a:rPr lang="en-US" altLang="ko-KR" sz="6000" dirty="0"/>
              <a:t>, </a:t>
            </a:r>
            <a:r>
              <a:rPr lang="ko-KR" altLang="en-US" sz="6000" dirty="0"/>
              <a:t>사용하기 편한 </a:t>
            </a:r>
            <a:r>
              <a:rPr lang="en-US" altLang="ko-KR" sz="6000" dirty="0"/>
              <a:t>&gt;&gt;&gt; </a:t>
            </a:r>
            <a:r>
              <a:rPr lang="ko-KR" altLang="en-US" sz="6000" dirty="0"/>
              <a:t>미적인</a:t>
            </a:r>
            <a:r>
              <a:rPr lang="en-US" altLang="ko-KR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255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36726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B7151-E247-4888-8DEB-B5BE6B721D70}"/>
              </a:ext>
            </a:extLst>
          </p:cNvPr>
          <p:cNvSpPr txBox="1"/>
          <p:nvPr/>
        </p:nvSpPr>
        <p:spPr>
          <a:xfrm>
            <a:off x="2378574" y="6082571"/>
            <a:ext cx="16376599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소원 </a:t>
            </a:r>
            <a:r>
              <a:rPr lang="en-US" altLang="ko-KR" sz="9350" b="1" dirty="0">
                <a:solidFill>
                  <a:prstClr val="white"/>
                </a:solidFill>
                <a:latin typeface="Pretendard"/>
              </a:rPr>
              <a:t>– </a:t>
            </a:r>
            <a:r>
              <a:rPr lang="ko-KR" altLang="en-US" sz="9350" b="1" dirty="0">
                <a:solidFill>
                  <a:prstClr val="white"/>
                </a:solidFill>
                <a:latin typeface="Pretendard"/>
              </a:rPr>
              <a:t>나의 디지털 선생님 기획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6771B5-464D-4CAD-AD58-6E7355BC0408}"/>
              </a:ext>
            </a:extLst>
          </p:cNvPr>
          <p:cNvCxnSpPr/>
          <p:nvPr/>
        </p:nvCxnSpPr>
        <p:spPr>
          <a:xfrm>
            <a:off x="2531144" y="8401050"/>
            <a:ext cx="17999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5081FD-DFF7-46E0-974F-6F1CB0DB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1644"/>
            <a:ext cx="23749000" cy="1335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8784551" y="7591692"/>
            <a:ext cx="6179897" cy="153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781160" latinLnBrk="1"/>
            <a:r>
              <a:rPr lang="ko-KR" altLang="en-US" sz="9350" b="1" dirty="0">
                <a:solidFill>
                  <a:prstClr val="white"/>
                </a:solidFill>
                <a:latin typeface="Pretendard ExtraBold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</a:t>
            </a:r>
            <a:r>
              <a:rPr kumimoji="0" lang="ko-KR" altLang="en-US" sz="7012" b="0" i="0" u="none" strike="noStrike" kern="1200" cap="none" spc="-584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Pretendard"/>
                <a:cs typeface="+mn-cs"/>
              </a:rPr>
              <a:t>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8116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retendard"/>
                <a:cs typeface="+mn-cs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381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 기초 과정 수업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측에서 무료로 제공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목적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동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 부여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핸드폰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사용법을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원을 통해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배워야 하는지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핸드폰으로 할 수 있는 수많은 편리한 기능들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을 통해 얼마나 편한 삶을 누릴 수 있는지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– 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카카오톡으로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자녀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/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친구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소통하기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자녀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친구에게 선물 보내기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넥플릭스로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내가 좋아하는 드라마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영화 마음껏 보기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은행앱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사용해서 계좌 개설하고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1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분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만에 송금하기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주식하기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병원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식당 예약하기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마트에 직접 가서 무거운 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들고오지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않고 앱으로 정기 배송하기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밥 하기 귀찮은 날 앱으로 저녁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시켜먹기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집에서 편하게 쇼핑하고 배달시키기 등등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 지식 나눔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핸드폰으로 무얼 할 수 있나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앱이란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플레이스토어란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무엇일까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?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내가 원하는 앱 검색하고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다운로드 받는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(ft.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앱 고르는 팁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소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원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애플레케이션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사용 방법 알리기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만약 회원가입을 처음부터 요구하지 않는다면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네이버로 가입하기 버튼을 눌러서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이메일을 입력해서 가입하는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유료 수업 결제 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1:1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코칭 신청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질문이 있을 때 화면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캡쳐해서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질문하는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환불 신청하는 방법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앱의 평점 남기고 리뷰 작성하는 방법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등등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계속 추가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lang="ko-KR" altLang="en-US" sz="4000" b="1" dirty="0">
                <a:solidFill>
                  <a:prstClr val="black"/>
                </a:solidFill>
                <a:latin typeface="Pretendard"/>
              </a:rPr>
              <a:t>수업이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 추가될 때마다 유료 강의 맛보기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/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홍보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: ex)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카카오톡의 많은 기능들을 소개하고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그것에 대해서 배우려면 카카오톡 유료 강의를 수강하라고 홍보하는 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 </a:t>
            </a:r>
          </a:p>
          <a:p>
            <a:pPr>
              <a:defRPr/>
            </a:pPr>
            <a:endParaRPr lang="en-US" altLang="ko-KR" sz="4000" noProof="0" dirty="0">
              <a:solidFill>
                <a:prstClr val="black"/>
              </a:solidFill>
              <a:latin typeface="Pretendard"/>
            </a:endParaRPr>
          </a:p>
          <a:p>
            <a:pPr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메인 페이지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에 최상단에 위치할 것이고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전체 수업 목록 내에서도 최상단에 위치하고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기초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무료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)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섹션에 위치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cs typeface="+mn-cs"/>
              </a:rPr>
              <a:t>. 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–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 유튜브에도 올릴 예정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(</a:t>
            </a:r>
            <a:r>
              <a:rPr lang="ko-KR" altLang="en-US" sz="4000" dirty="0">
                <a:solidFill>
                  <a:prstClr val="black"/>
                </a:solidFill>
                <a:latin typeface="Pretendard"/>
              </a:rPr>
              <a:t>소원 홍보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 – 50/70 </a:t>
            </a:r>
            <a:r>
              <a:rPr lang="ko-KR" altLang="en-US" sz="4000" dirty="0" err="1">
                <a:solidFill>
                  <a:prstClr val="black"/>
                </a:solidFill>
                <a:latin typeface="Pretendard"/>
              </a:rPr>
              <a:t>메인층</a:t>
            </a:r>
            <a:r>
              <a:rPr lang="en-US" altLang="ko-KR" sz="4000" dirty="0">
                <a:solidFill>
                  <a:prstClr val="black"/>
                </a:solidFill>
                <a:latin typeface="Pretendard"/>
              </a:rPr>
              <a:t>)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indent="-742950">
              <a:buFont typeface="+mj-lt"/>
              <a:buAutoNum type="arabicPeriod"/>
              <a:defRPr/>
            </a:pP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6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5388398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수업 관련 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097512" y="3420315"/>
            <a:ext cx="21191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000" dirty="0"/>
              <a:t> </a:t>
            </a:r>
            <a:r>
              <a:rPr lang="ko-KR" altLang="en-US" sz="4000" dirty="0"/>
              <a:t>정규 유료</a:t>
            </a:r>
            <a:r>
              <a:rPr lang="en-US" altLang="ko-KR" sz="4000" dirty="0"/>
              <a:t> </a:t>
            </a:r>
            <a:r>
              <a:rPr lang="ko-KR" altLang="en-US" sz="4000" dirty="0"/>
              <a:t>강의 형식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콘텐츠의 수준 별로 </a:t>
            </a:r>
            <a:r>
              <a:rPr lang="ko-KR" altLang="en-US" sz="4000" b="1" dirty="0"/>
              <a:t>기초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응용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심화 반</a:t>
            </a:r>
            <a:r>
              <a:rPr lang="ko-KR" altLang="en-US" sz="4000" dirty="0"/>
              <a:t>으로 </a:t>
            </a:r>
            <a:br>
              <a:rPr lang="en-US" altLang="ko-KR" sz="4000" dirty="0"/>
            </a:br>
            <a:r>
              <a:rPr lang="en-US" altLang="ko-KR" sz="4000" dirty="0"/>
              <a:t>OO </a:t>
            </a:r>
            <a:r>
              <a:rPr lang="ko-KR" altLang="en-US" sz="4000" dirty="0"/>
              <a:t>수업으로 나눔</a:t>
            </a:r>
            <a:endParaRPr lang="en-US" altLang="ko-KR" sz="4000" dirty="0"/>
          </a:p>
          <a:p>
            <a:r>
              <a:rPr lang="ko-KR" altLang="en-US" sz="4000" b="1" dirty="0"/>
              <a:t>단계별로 짧은 동영상 강의 묶음</a:t>
            </a:r>
            <a:endParaRPr lang="en-US" altLang="ko-KR" sz="4000" b="1" dirty="0"/>
          </a:p>
          <a:p>
            <a:r>
              <a:rPr lang="en-US" altLang="ko-KR" sz="4000" dirty="0"/>
              <a:t>(</a:t>
            </a:r>
            <a:r>
              <a:rPr lang="ko-KR" altLang="en-US" sz="4000" dirty="0"/>
              <a:t>나중에 동영상 몇몇은 맛보기로 </a:t>
            </a:r>
            <a:r>
              <a:rPr lang="en-US" altLang="ko-KR" sz="4000" dirty="0"/>
              <a:t> </a:t>
            </a:r>
            <a:r>
              <a:rPr lang="ko-KR" altLang="en-US" sz="4000" dirty="0"/>
              <a:t>무료로 제공</a:t>
            </a:r>
            <a:r>
              <a:rPr lang="en-US" altLang="ko-KR" sz="4000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2E81-16B8-617F-F6A6-B4E141AAAF38}"/>
              </a:ext>
            </a:extLst>
          </p:cNvPr>
          <p:cNvSpPr txBox="1"/>
          <p:nvPr/>
        </p:nvSpPr>
        <p:spPr>
          <a:xfrm>
            <a:off x="1097512" y="7433817"/>
            <a:ext cx="10776988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예시</a:t>
            </a:r>
            <a:r>
              <a:rPr lang="en-US" altLang="ko-KR" sz="4000" dirty="0"/>
              <a:t>)</a:t>
            </a:r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/>
              <a:t>기초반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5900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설치하기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가입 및 핸드폰의 연락처와 연동하기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프로필 편집하기 </a:t>
            </a:r>
            <a:r>
              <a:rPr lang="en-US" altLang="ko-KR" sz="4000" dirty="0"/>
              <a:t>(</a:t>
            </a:r>
            <a:r>
              <a:rPr lang="ko-KR" altLang="en-US" sz="4000" dirty="0"/>
              <a:t>배경사진</a:t>
            </a:r>
            <a:r>
              <a:rPr lang="en-US" altLang="ko-KR" sz="4000" dirty="0"/>
              <a:t>/</a:t>
            </a:r>
            <a:r>
              <a:rPr lang="ko-KR" altLang="en-US" sz="4000" dirty="0"/>
              <a:t>프로필사진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내가 원하는 상대에게 대화 걸기</a:t>
            </a:r>
            <a:r>
              <a:rPr lang="en-US" altLang="ko-KR" sz="4000" dirty="0"/>
              <a:t>. </a:t>
            </a:r>
            <a:r>
              <a:rPr lang="ko-KR" altLang="en-US" sz="4000" dirty="0"/>
              <a:t>카카오톡으로 온 대화에 답장하기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상대에게 </a:t>
            </a:r>
            <a:r>
              <a:rPr lang="ko-KR" altLang="en-US" sz="4000" dirty="0" err="1"/>
              <a:t>보이스톡</a:t>
            </a:r>
            <a:r>
              <a:rPr lang="ko-KR" altLang="en-US" sz="4000" dirty="0"/>
              <a:t> 걸기</a:t>
            </a:r>
            <a:r>
              <a:rPr lang="en-US" altLang="ko-KR" sz="4000" dirty="0"/>
              <a:t>, </a:t>
            </a:r>
            <a:r>
              <a:rPr lang="ko-KR" altLang="en-US" sz="4000" dirty="0"/>
              <a:t>페이스톡 걸기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 친구 추가하기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내가 있는 대화방 나가기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카카오톡에서 이모티콘 사용하기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/>
              <a:t>응용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37618-49F9-0EBE-28BA-19765FC0020F}"/>
              </a:ext>
            </a:extLst>
          </p:cNvPr>
          <p:cNvSpPr txBox="1"/>
          <p:nvPr/>
        </p:nvSpPr>
        <p:spPr>
          <a:xfrm>
            <a:off x="12484100" y="2310348"/>
            <a:ext cx="12453388" cy="13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응용반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9900 </a:t>
            </a:r>
            <a:r>
              <a:rPr lang="ko-KR" altLang="en-US" sz="4000" dirty="0"/>
              <a:t>원 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대화방에서 사진</a:t>
            </a:r>
            <a:r>
              <a:rPr lang="en-US" altLang="ko-KR" sz="4000" dirty="0"/>
              <a:t>/</a:t>
            </a:r>
            <a:r>
              <a:rPr lang="ko-KR" altLang="en-US" sz="4000" dirty="0"/>
              <a:t>동영상 보내기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사진 공유하기</a:t>
            </a:r>
            <a:endParaRPr lang="en-US" altLang="ko-KR" sz="4000" dirty="0"/>
          </a:p>
          <a:p>
            <a:pPr marL="742950" indent="-742950">
              <a:buFontTx/>
              <a:buAutoNum type="arabicPeriod"/>
            </a:pPr>
            <a:r>
              <a:rPr lang="ko-KR" altLang="en-US" sz="4000" dirty="0"/>
              <a:t>카카오톡으로 단체 대화방 만들기 </a:t>
            </a:r>
            <a:endParaRPr lang="en-US" altLang="ko-KR" sz="4000" dirty="0"/>
          </a:p>
          <a:p>
            <a:r>
              <a:rPr lang="en-US" altLang="ko-KR" sz="4000" dirty="0"/>
              <a:t>      </a:t>
            </a:r>
            <a:r>
              <a:rPr lang="ko-KR" altLang="en-US" sz="4000" dirty="0"/>
              <a:t>대화방에 다른 대화 상대 초대하기</a:t>
            </a:r>
            <a:endParaRPr lang="en-US" altLang="ko-KR" sz="4000" dirty="0"/>
          </a:p>
          <a:p>
            <a:r>
              <a:rPr lang="en-US" altLang="ko-KR" sz="4000" dirty="0"/>
              <a:t>4.   </a:t>
            </a:r>
            <a:r>
              <a:rPr lang="ko-KR" altLang="en-US" sz="4000" dirty="0"/>
              <a:t>카카오톡에서 대화 상대 차단하기</a:t>
            </a:r>
            <a:endParaRPr lang="en-US" altLang="ko-KR" sz="4000" dirty="0"/>
          </a:p>
          <a:p>
            <a:r>
              <a:rPr lang="en-US" altLang="ko-KR" sz="4000" dirty="0"/>
              <a:t>       </a:t>
            </a:r>
            <a:r>
              <a:rPr lang="ko-KR" altLang="en-US" sz="4000" dirty="0"/>
              <a:t>차단 해제하기</a:t>
            </a:r>
            <a:endParaRPr lang="en-US" altLang="ko-KR" sz="4000" dirty="0"/>
          </a:p>
          <a:p>
            <a:r>
              <a:rPr lang="en-US" altLang="ko-KR" sz="4000" dirty="0"/>
              <a:t>5.   </a:t>
            </a:r>
            <a:r>
              <a:rPr lang="ko-KR" altLang="en-US" sz="4000" dirty="0"/>
              <a:t>카카오톡으로 선물하기</a:t>
            </a:r>
            <a:r>
              <a:rPr lang="en-US" altLang="ko-KR" sz="4000" dirty="0"/>
              <a:t>/ </a:t>
            </a:r>
            <a:r>
              <a:rPr lang="ko-KR" altLang="en-US" sz="4000" dirty="0" err="1"/>
              <a:t>선물받기</a:t>
            </a:r>
            <a:r>
              <a:rPr lang="en-US" altLang="ko-KR" sz="4000" dirty="0"/>
              <a:t>/</a:t>
            </a:r>
            <a:r>
              <a:rPr lang="ko-KR" altLang="en-US" sz="4000" dirty="0"/>
              <a:t>선물확인</a:t>
            </a:r>
            <a:endParaRPr lang="en-US" altLang="ko-KR" sz="4000" dirty="0"/>
          </a:p>
          <a:p>
            <a:r>
              <a:rPr lang="en-US" altLang="ko-KR" sz="4000" dirty="0"/>
              <a:t>6.   </a:t>
            </a:r>
            <a:r>
              <a:rPr lang="ko-KR" altLang="en-US" sz="4000" dirty="0"/>
              <a:t>카카오톡으로 음성 메시지 보내기</a:t>
            </a:r>
            <a:endParaRPr lang="en-US" altLang="ko-KR" sz="4000" dirty="0"/>
          </a:p>
          <a:p>
            <a:r>
              <a:rPr lang="en-US" altLang="ko-KR" sz="4000" dirty="0"/>
              <a:t>7.   </a:t>
            </a:r>
            <a:r>
              <a:rPr lang="ko-KR" altLang="en-US" sz="4000" dirty="0"/>
              <a:t>카카오톡으로 연락처 보내기</a:t>
            </a:r>
            <a:endParaRPr lang="en-US" altLang="ko-KR" sz="4000" dirty="0"/>
          </a:p>
          <a:p>
            <a:r>
              <a:rPr lang="en-US" altLang="ko-KR" sz="4000" dirty="0"/>
              <a:t>8.   </a:t>
            </a:r>
            <a:r>
              <a:rPr lang="ko-KR" altLang="en-US" sz="4000" dirty="0"/>
              <a:t>카카오톡으로 예약 메시지 보내기</a:t>
            </a:r>
            <a:endParaRPr lang="en-US" altLang="ko-KR" sz="4000" dirty="0"/>
          </a:p>
          <a:p>
            <a:r>
              <a:rPr lang="en-US" altLang="ko-KR" sz="4000" dirty="0"/>
              <a:t>9.   </a:t>
            </a:r>
            <a:r>
              <a:rPr lang="ko-KR" altLang="en-US" sz="4000" dirty="0"/>
              <a:t>더 많은 기능들</a:t>
            </a:r>
            <a:r>
              <a:rPr lang="en-US" altLang="ko-KR" sz="4000" dirty="0"/>
              <a:t>…(</a:t>
            </a:r>
            <a:r>
              <a:rPr lang="ko-KR" altLang="en-US" sz="4000" dirty="0" err="1"/>
              <a:t>심화편</a:t>
            </a:r>
            <a:r>
              <a:rPr lang="ko-KR" altLang="en-US" sz="4000" dirty="0"/>
              <a:t> 홍보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endParaRPr lang="en-US" altLang="ko-KR" sz="4000" dirty="0"/>
          </a:p>
          <a:p>
            <a:r>
              <a:rPr lang="ko-KR" altLang="en-US" sz="4000" b="1" dirty="0"/>
              <a:t>카카오톡 </a:t>
            </a:r>
            <a:r>
              <a:rPr lang="en-US" altLang="ko-KR" sz="4000" b="1" dirty="0"/>
              <a:t>[</a:t>
            </a:r>
            <a:r>
              <a:rPr lang="ko-KR" altLang="en-US" sz="4000" b="1" dirty="0" err="1"/>
              <a:t>심화반</a:t>
            </a:r>
            <a:r>
              <a:rPr lang="en-US" altLang="ko-KR" sz="4000" b="1" dirty="0"/>
              <a:t>] </a:t>
            </a:r>
            <a:r>
              <a:rPr lang="en-US" altLang="ko-KR" sz="4000" dirty="0"/>
              <a:t>– 6900 </a:t>
            </a:r>
            <a:r>
              <a:rPr lang="ko-KR" altLang="en-US" sz="4000" dirty="0"/>
              <a:t>원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송금하기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카카오뱅크</a:t>
            </a:r>
            <a:r>
              <a:rPr lang="en-US" altLang="ko-KR" sz="4000" dirty="0"/>
              <a:t>)</a:t>
            </a:r>
          </a:p>
          <a:p>
            <a:pPr marL="742950" indent="-742950">
              <a:buAutoNum type="arabicPeriod"/>
            </a:pPr>
            <a:r>
              <a:rPr lang="ko-KR" altLang="en-US" sz="4000" dirty="0"/>
              <a:t>카카오톡 오픈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 비밀 </a:t>
            </a:r>
            <a:r>
              <a:rPr lang="ko-KR" altLang="en-US" sz="4000" dirty="0" err="1"/>
              <a:t>채팅방</a:t>
            </a:r>
            <a:r>
              <a:rPr lang="ko-KR" altLang="en-US" sz="4000" dirty="0"/>
              <a:t>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카카오톡으로 쇼핑하기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카카오스토리 이용하기</a:t>
            </a:r>
            <a:endParaRPr lang="en-US" altLang="ko-KR" sz="4000" dirty="0"/>
          </a:p>
          <a:p>
            <a:pPr marL="742950" indent="-742950">
              <a:buAutoNum type="arabicPeriod"/>
            </a:pPr>
            <a:r>
              <a:rPr lang="ko-KR" altLang="en-US" sz="4000" dirty="0"/>
              <a:t>카카오 </a:t>
            </a:r>
            <a:r>
              <a:rPr lang="ko-KR" altLang="en-US" sz="4000" dirty="0" err="1"/>
              <a:t>뷰란</a:t>
            </a:r>
            <a:r>
              <a:rPr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5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1FF675-6581-E210-B7DB-0D987FF49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20243" r="6271" b="12439"/>
          <a:stretch/>
        </p:blipFill>
        <p:spPr bwMode="auto">
          <a:xfrm>
            <a:off x="1663700" y="4743450"/>
            <a:ext cx="19583400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BC478-385D-05C9-613A-FBB3B1A2CFB1}"/>
              </a:ext>
            </a:extLst>
          </p:cNvPr>
          <p:cNvSpPr txBox="1"/>
          <p:nvPr/>
        </p:nvSpPr>
        <p:spPr>
          <a:xfrm>
            <a:off x="2894285" y="2021054"/>
            <a:ext cx="443531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4C39-824E-F15C-E4CE-6E3FF8226C3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340354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845870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Option 1: 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회원가입 페이지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일단 확정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b="1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7397BA-4AAA-4599-73E0-479980A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3752850"/>
            <a:ext cx="3111500" cy="69215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A4A9B3F-77A1-A1CC-ABAD-3EDACD8C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8" y="3752850"/>
            <a:ext cx="3111500" cy="69215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3A832C0-3085-1DE7-4AC6-A0DE36C8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46" y="3752850"/>
            <a:ext cx="3111500" cy="69215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A27F23-35F0-BF23-8A73-8E00DC331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94" y="3771900"/>
            <a:ext cx="3111500" cy="69215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A1AAD53-8DE1-7213-4780-D088C158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6" y="3771900"/>
            <a:ext cx="3111500" cy="69215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81682AF7-83EC-EDD6-E2F7-06F7EEFBC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9118" y="3790950"/>
            <a:ext cx="3111500" cy="692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225550" y="11202985"/>
            <a:ext cx="21621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 </a:t>
            </a:r>
            <a:r>
              <a:rPr lang="en-US" altLang="ko-KR" sz="4400" dirty="0">
                <a:solidFill>
                  <a:srgbClr val="252525"/>
                </a:solidFill>
              </a:rPr>
              <a:t>+ </a:t>
            </a:r>
            <a:r>
              <a:rPr lang="en-US" altLang="ko-KR" sz="4400" dirty="0" err="1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en-US" altLang="ko-KR" sz="4400" dirty="0" err="1">
                <a:solidFill>
                  <a:srgbClr val="252525"/>
                </a:solidFill>
              </a:rPr>
              <a:t>이메일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개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회원 가입 버튼 위치</a:t>
            </a:r>
            <a:r>
              <a:rPr lang="en-US" altLang="ko-KR" sz="4400" dirty="0">
                <a:solidFill>
                  <a:srgbClr val="252525"/>
                </a:solidFill>
              </a:rPr>
              <a:t>: 1) </a:t>
            </a:r>
            <a:r>
              <a:rPr lang="ko-KR" altLang="en-US" sz="4400" b="1" dirty="0">
                <a:solidFill>
                  <a:srgbClr val="252525"/>
                </a:solidFill>
              </a:rPr>
              <a:t>메인 페이지에 그대로 노출 </a:t>
            </a:r>
            <a:r>
              <a:rPr lang="en-US" altLang="ko-KR" sz="4400" dirty="0">
                <a:solidFill>
                  <a:srgbClr val="252525"/>
                </a:solidFill>
              </a:rPr>
              <a:t>2) </a:t>
            </a:r>
            <a:r>
              <a:rPr lang="ko-KR" altLang="en-US" sz="4400" dirty="0">
                <a:solidFill>
                  <a:srgbClr val="252525"/>
                </a:solidFill>
              </a:rPr>
              <a:t>팝업 창으로 </a:t>
            </a:r>
            <a:r>
              <a:rPr lang="en-US" altLang="ko-KR" sz="4400" dirty="0">
                <a:solidFill>
                  <a:srgbClr val="252525"/>
                </a:solidFill>
              </a:rPr>
              <a:t>3) </a:t>
            </a:r>
            <a:r>
              <a:rPr lang="ko-KR" altLang="en-US" sz="4400" strike="sngStrike" dirty="0">
                <a:solidFill>
                  <a:srgbClr val="252525"/>
                </a:solidFill>
              </a:rPr>
              <a:t>새 화면으로</a:t>
            </a:r>
            <a:endParaRPr lang="en-US" altLang="ko-KR" sz="4400" strike="sngStrike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>
                <a:solidFill>
                  <a:srgbClr val="252525"/>
                </a:solidFill>
              </a:rPr>
              <a:t>장점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en-US" altLang="ko-KR" sz="3600" dirty="0" err="1">
                <a:solidFill>
                  <a:srgbClr val="252525"/>
                </a:solidFill>
              </a:rPr>
              <a:t>회원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 err="1">
                <a:solidFill>
                  <a:srgbClr val="252525"/>
                </a:solidFill>
              </a:rPr>
              <a:t>확보</a:t>
            </a:r>
            <a:r>
              <a:rPr lang="ko-KR" altLang="en-US" sz="3600" dirty="0">
                <a:solidFill>
                  <a:srgbClr val="252525"/>
                </a:solidFill>
              </a:rPr>
              <a:t>를 처음부터 할 수 있다</a:t>
            </a:r>
            <a:r>
              <a:rPr lang="en-US" altLang="ko-KR" sz="3600" dirty="0">
                <a:solidFill>
                  <a:srgbClr val="252525"/>
                </a:solidFill>
              </a:rPr>
              <a:t>. </a:t>
            </a:r>
            <a:r>
              <a:rPr lang="ko-KR" altLang="en-US" sz="3600" dirty="0">
                <a:solidFill>
                  <a:srgbClr val="252525"/>
                </a:solidFill>
              </a:rPr>
              <a:t>유료 강의 결제 시에 덜 번거로워 결제할 확률이 높아진다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252525"/>
                </a:solidFill>
              </a:rPr>
              <a:t>단점</a:t>
            </a:r>
            <a:r>
              <a:rPr lang="en-US" altLang="ko-KR" sz="3600" dirty="0">
                <a:solidFill>
                  <a:srgbClr val="252525"/>
                </a:solidFill>
              </a:rPr>
              <a:t>: </a:t>
            </a:r>
            <a:r>
              <a:rPr lang="ko-KR" altLang="en-US" sz="3600" dirty="0">
                <a:solidFill>
                  <a:srgbClr val="252525"/>
                </a:solidFill>
              </a:rPr>
              <a:t>버튼을 눌러 가입조차 하지 못하는 분들은 처음부터 포기해버릴 수 있다</a:t>
            </a:r>
            <a:r>
              <a:rPr lang="en-US" altLang="ko-KR" sz="3600" dirty="0">
                <a:solidFill>
                  <a:srgbClr val="252525"/>
                </a:solidFill>
              </a:rPr>
              <a:t>.</a:t>
            </a:r>
          </a:p>
          <a:p>
            <a:r>
              <a:rPr lang="ko-KR" altLang="en-US" sz="3600" dirty="0">
                <a:solidFill>
                  <a:srgbClr val="252525"/>
                </a:solidFill>
              </a:rPr>
              <a:t>단</a:t>
            </a:r>
            <a:r>
              <a:rPr lang="en-US" altLang="ko-KR" sz="3600" dirty="0">
                <a:solidFill>
                  <a:srgbClr val="252525"/>
                </a:solidFill>
              </a:rPr>
              <a:t>, </a:t>
            </a:r>
            <a:r>
              <a:rPr lang="ko-KR" altLang="en-US" sz="3600" dirty="0">
                <a:solidFill>
                  <a:srgbClr val="252525"/>
                </a:solidFill>
              </a:rPr>
              <a:t>타겟층의</a:t>
            </a:r>
            <a:r>
              <a:rPr lang="en-US" altLang="ko-KR" sz="3600" dirty="0">
                <a:solidFill>
                  <a:srgbClr val="252525"/>
                </a:solidFill>
              </a:rPr>
              <a:t> </a:t>
            </a:r>
            <a:r>
              <a:rPr lang="ko-KR" altLang="en-US" sz="3600" dirty="0">
                <a:solidFill>
                  <a:srgbClr val="252525"/>
                </a:solidFill>
              </a:rPr>
              <a:t>디지털 지식 정도를 만약 가입 버튼 정도는 누를 수 있는 분들로 설정</a:t>
            </a:r>
            <a:r>
              <a:rPr lang="en-US" altLang="ko-KR" sz="3600" dirty="0">
                <a:solidFill>
                  <a:srgbClr val="252525"/>
                </a:solidFill>
              </a:rPr>
              <a:t> // </a:t>
            </a:r>
            <a:r>
              <a:rPr lang="ko-KR" altLang="en-US" sz="3600" dirty="0">
                <a:solidFill>
                  <a:srgbClr val="252525"/>
                </a:solidFill>
              </a:rPr>
              <a:t>유튜브 </a:t>
            </a:r>
            <a:r>
              <a:rPr lang="en-US" altLang="ko-KR" sz="3600" dirty="0">
                <a:solidFill>
                  <a:srgbClr val="252525"/>
                </a:solidFill>
              </a:rPr>
              <a:t>– “</a:t>
            </a:r>
            <a:r>
              <a:rPr lang="ko-KR" altLang="en-US" sz="3600" dirty="0">
                <a:solidFill>
                  <a:srgbClr val="252525"/>
                </a:solidFill>
              </a:rPr>
              <a:t>가입 과정부터 배움의 시작</a:t>
            </a:r>
            <a:r>
              <a:rPr lang="en-US" altLang="ko-KR" sz="3600" dirty="0">
                <a:solidFill>
                  <a:srgbClr val="252525"/>
                </a:solidFill>
              </a:rPr>
              <a:t>”</a:t>
            </a:r>
            <a:r>
              <a:rPr lang="ko-KR" altLang="en-US" sz="3600" dirty="0">
                <a:solidFill>
                  <a:srgbClr val="252525"/>
                </a:solidFill>
              </a:rPr>
              <a:t> </a:t>
            </a:r>
            <a:r>
              <a:rPr lang="en-US" altLang="ko-KR" sz="3600" dirty="0">
                <a:solidFill>
                  <a:srgbClr val="252525"/>
                </a:solidFill>
              </a:rPr>
              <a:t>//</a:t>
            </a:r>
            <a:r>
              <a:rPr lang="ko-KR" altLang="en-US" sz="3600" dirty="0">
                <a:solidFill>
                  <a:srgbClr val="252525"/>
                </a:solidFill>
              </a:rPr>
              <a:t> 도움이 필요하세요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버튼 삽입 </a:t>
            </a:r>
            <a:r>
              <a:rPr lang="en-US" altLang="ko-KR" sz="3600" dirty="0">
                <a:solidFill>
                  <a:srgbClr val="252525"/>
                </a:solidFill>
              </a:rPr>
              <a:t>– </a:t>
            </a:r>
            <a:r>
              <a:rPr lang="ko-KR" altLang="en-US" sz="3600" dirty="0" err="1">
                <a:solidFill>
                  <a:srgbClr val="252525"/>
                </a:solidFill>
              </a:rPr>
              <a:t>유튭</a:t>
            </a:r>
            <a:r>
              <a:rPr lang="ko-KR" altLang="en-US" sz="3600" dirty="0">
                <a:solidFill>
                  <a:srgbClr val="252525"/>
                </a:solidFill>
              </a:rPr>
              <a:t> 링크</a:t>
            </a:r>
            <a:r>
              <a:rPr lang="en-US" altLang="ko-KR" sz="3600" dirty="0">
                <a:solidFill>
                  <a:srgbClr val="252525"/>
                </a:solidFill>
              </a:rPr>
              <a:t>? </a:t>
            </a:r>
            <a:r>
              <a:rPr lang="ko-KR" altLang="en-US" sz="3600" dirty="0">
                <a:solidFill>
                  <a:srgbClr val="252525"/>
                </a:solidFill>
              </a:rPr>
              <a:t>동영상</a:t>
            </a:r>
            <a:r>
              <a:rPr lang="en-US" altLang="ko-KR" sz="3600" dirty="0">
                <a:solidFill>
                  <a:srgbClr val="252525"/>
                </a:solidFill>
              </a:rPr>
              <a:t>? – </a:t>
            </a:r>
            <a:r>
              <a:rPr lang="ko-KR" altLang="en-US" sz="1400" dirty="0">
                <a:solidFill>
                  <a:srgbClr val="252525"/>
                </a:solidFill>
              </a:rPr>
              <a:t>유튜브 동영상으로 연관해서 그걸로 수익을 얻을 것 같은 앱은 심사에 걸린다는 말이 있던데</a:t>
            </a:r>
            <a:r>
              <a:rPr lang="en-US" altLang="ko-KR" sz="1400" dirty="0">
                <a:solidFill>
                  <a:srgbClr val="252525"/>
                </a:solidFill>
              </a:rPr>
              <a:t>.</a:t>
            </a:r>
            <a:r>
              <a:rPr lang="en-US" altLang="ko-KR" sz="3600" dirty="0">
                <a:solidFill>
                  <a:srgbClr val="252525"/>
                </a:solidFill>
              </a:rPr>
              <a:t>.)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003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E087A-26C9-CE0C-BC15-AAD6986050AC}"/>
              </a:ext>
            </a:extLst>
          </p:cNvPr>
          <p:cNvSpPr txBox="1"/>
          <p:nvPr/>
        </p:nvSpPr>
        <p:spPr>
          <a:xfrm>
            <a:off x="2894285" y="2021054"/>
            <a:ext cx="15387867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타이틀 페이지 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Option 2:  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소원 타이틀 및 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35D8-9A54-DC52-42C2-A5D2EED1C5C7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1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BFF73-264A-F425-7F9A-3B0632866588}"/>
              </a:ext>
            </a:extLst>
          </p:cNvPr>
          <p:cNvSpPr txBox="1"/>
          <p:nvPr/>
        </p:nvSpPr>
        <p:spPr>
          <a:xfrm>
            <a:off x="1130300" y="3494306"/>
            <a:ext cx="2119100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z="4400" dirty="0">
                <a:solidFill>
                  <a:srgbClr val="252525"/>
                </a:solidFill>
              </a:rPr>
              <a:t>디자인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소원 타이틀 및 로고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ko-KR" altLang="en-US" sz="4400" dirty="0">
                <a:solidFill>
                  <a:srgbClr val="252525"/>
                </a:solidFill>
              </a:rPr>
              <a:t>약 </a:t>
            </a:r>
            <a:r>
              <a:rPr lang="en-US" altLang="ko-KR" sz="4400" dirty="0">
                <a:solidFill>
                  <a:srgbClr val="252525"/>
                </a:solidFill>
              </a:rPr>
              <a:t>3</a:t>
            </a:r>
            <a:r>
              <a:rPr lang="ko-KR" altLang="en-US" sz="4400" dirty="0">
                <a:solidFill>
                  <a:srgbClr val="252525"/>
                </a:solidFill>
              </a:rPr>
              <a:t>초 뒤에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회원 가입 없이 바로 메인 페이지 진입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r>
              <a:rPr lang="ko-KR" altLang="en-US" sz="4400" dirty="0">
                <a:solidFill>
                  <a:srgbClr val="252525"/>
                </a:solidFill>
              </a:rPr>
              <a:t>  강의 구입 시에 회원 가입 유도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  <a:br>
              <a:rPr lang="en-US" altLang="ko-KR" sz="4400" dirty="0">
                <a:solidFill>
                  <a:srgbClr val="252525"/>
                </a:solidFill>
              </a:rPr>
            </a:b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장점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진입 장벽이 없다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만약 카카오톡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네이버로 가입하기 버튼을 눌러서 가입하는 것조차 어려워 하는 분들은</a:t>
            </a:r>
            <a:r>
              <a:rPr lang="en-US" altLang="ko-KR" sz="4400" dirty="0">
                <a:solidFill>
                  <a:srgbClr val="252525"/>
                </a:solidFill>
              </a:rPr>
              <a:t>, [</a:t>
            </a:r>
            <a:r>
              <a:rPr lang="ko-KR" altLang="en-US" sz="4400" dirty="0">
                <a:solidFill>
                  <a:srgbClr val="252525"/>
                </a:solidFill>
              </a:rPr>
              <a:t>소원 앱 사용하는 방법</a:t>
            </a:r>
            <a:r>
              <a:rPr lang="en-US" altLang="ko-KR" sz="4400" dirty="0">
                <a:solidFill>
                  <a:srgbClr val="252525"/>
                </a:solidFill>
              </a:rPr>
              <a:t>]</a:t>
            </a:r>
            <a:r>
              <a:rPr lang="ko-KR" altLang="en-US" sz="4400" dirty="0">
                <a:solidFill>
                  <a:srgbClr val="252525"/>
                </a:solidFill>
              </a:rPr>
              <a:t>을 무료 콘텐츠로 앱에서 접하고 따라해 볼 수도 있다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252525"/>
                </a:solidFill>
              </a:rPr>
              <a:t>단점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회원 확보가 비교적 안 쉽다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ko-KR" altLang="en-US" sz="4400" dirty="0">
                <a:solidFill>
                  <a:srgbClr val="252525"/>
                </a:solidFill>
              </a:rPr>
              <a:t>정작 유료 강의를 구매하려고 할 때 결제 뿐만이 아니라 회원가입 과정도 거쳐야 해서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더 번거롭게 느껴질 수도 있다 </a:t>
            </a:r>
            <a:r>
              <a:rPr lang="en-US" altLang="ko-KR" sz="4400" dirty="0">
                <a:solidFill>
                  <a:srgbClr val="252525"/>
                </a:solidFill>
              </a:rPr>
              <a:t>=&gt; </a:t>
            </a:r>
            <a:r>
              <a:rPr lang="ko-KR" altLang="en-US" sz="4400" dirty="0">
                <a:solidFill>
                  <a:srgbClr val="252525"/>
                </a:solidFill>
              </a:rPr>
              <a:t>결제확률이 줄어든다</a:t>
            </a:r>
            <a:r>
              <a:rPr lang="en-US" altLang="ko-KR" sz="4400" dirty="0">
                <a:solidFill>
                  <a:srgbClr val="252525"/>
                </a:solidFill>
              </a:rPr>
              <a:t>.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09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7A75D-CDED-BB74-952A-82605B375361}"/>
              </a:ext>
            </a:extLst>
          </p:cNvPr>
          <p:cNvSpPr txBox="1"/>
          <p:nvPr/>
        </p:nvSpPr>
        <p:spPr>
          <a:xfrm>
            <a:off x="2894285" y="2021054"/>
            <a:ext cx="12965665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ko-KR" altLang="en-US" sz="7012" spc="-584" dirty="0" err="1">
                <a:solidFill>
                  <a:srgbClr val="515151"/>
                </a:solidFill>
                <a:latin typeface="Pretendard"/>
              </a:rPr>
              <a:t>바톰네비게이션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(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고정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)</a:t>
            </a:r>
            <a:endParaRPr lang="ko-KR" altLang="en-US" sz="7012" spc="-584" dirty="0">
              <a:solidFill>
                <a:srgbClr val="515151"/>
              </a:solidFill>
              <a:latin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C5D3E-1603-5904-7228-2C5CDB992324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0DF4F-C2CA-7F29-DBF6-940B28FD99F7}"/>
              </a:ext>
            </a:extLst>
          </p:cNvPr>
          <p:cNvSpPr txBox="1"/>
          <p:nvPr/>
        </p:nvSpPr>
        <p:spPr>
          <a:xfrm>
            <a:off x="1278997" y="3676650"/>
            <a:ext cx="2119100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sz="4400" dirty="0"/>
              <a:t> </a:t>
            </a:r>
            <a:r>
              <a:rPr lang="ko-KR" altLang="en-US" sz="4400" dirty="0"/>
              <a:t>디자인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바톰</a:t>
            </a:r>
            <a:r>
              <a:rPr lang="ko-KR" altLang="en-US" sz="4400" dirty="0"/>
              <a:t> 네비게이션 </a:t>
            </a:r>
            <a:r>
              <a:rPr lang="en-US" altLang="ko-KR" sz="4400" dirty="0"/>
              <a:t>&amp; </a:t>
            </a:r>
            <a:r>
              <a:rPr lang="ko-KR" altLang="en-US" sz="4400" dirty="0" err="1"/>
              <a:t>프레그먼트</a:t>
            </a:r>
            <a:r>
              <a:rPr lang="en-US" altLang="ko-KR" sz="4400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4400" dirty="0"/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 홈</a:t>
            </a: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 </a:t>
            </a:r>
            <a:r>
              <a:rPr lang="ko-KR" altLang="en-US" sz="4400" b="1" dirty="0">
                <a:solidFill>
                  <a:srgbClr val="252525"/>
                </a:solidFill>
              </a:rPr>
              <a:t>내 수업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 </a:t>
            </a:r>
            <a:r>
              <a:rPr lang="en-US" altLang="ko-KR" sz="4400" b="1" dirty="0" err="1">
                <a:solidFill>
                  <a:srgbClr val="252525"/>
                </a:solidFill>
              </a:rPr>
              <a:t>계정</a:t>
            </a:r>
            <a:endParaRPr lang="en-US" altLang="ko-KR" sz="4400" b="1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Ⅰ. 홈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>
                <a:solidFill>
                  <a:srgbClr val="252525"/>
                </a:solidFill>
              </a:rPr>
              <a:t>소</a:t>
            </a:r>
            <a:r>
              <a:rPr lang="en-US" altLang="ko-KR" sz="4400" dirty="0">
                <a:solidFill>
                  <a:srgbClr val="252525"/>
                </a:solidFill>
              </a:rPr>
              <a:t>원</a:t>
            </a:r>
            <a:r>
              <a:rPr lang="ko-KR" altLang="en-US" sz="4400" dirty="0">
                <a:solidFill>
                  <a:srgbClr val="252525"/>
                </a:solidFill>
              </a:rPr>
              <a:t>에서 제공하는 모든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디지털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리스트를</a:t>
            </a:r>
            <a:r>
              <a:rPr lang="en-US" altLang="ko-KR" sz="4400" dirty="0">
                <a:solidFill>
                  <a:srgbClr val="252525"/>
                </a:solidFill>
              </a:rPr>
              <a:t> 볼 수 </a:t>
            </a:r>
            <a:r>
              <a:rPr lang="en-US" altLang="ko-KR" sz="4400" dirty="0" err="1">
                <a:solidFill>
                  <a:srgbClr val="252525"/>
                </a:solidFill>
              </a:rPr>
              <a:t>있는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화면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  <a:r>
              <a:rPr lang="en-US" altLang="ko-KR" sz="4400" dirty="0" err="1">
                <a:solidFill>
                  <a:srgbClr val="252525"/>
                </a:solidFill>
              </a:rPr>
              <a:t>주제별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카테고리별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로 수업 보기</a:t>
            </a:r>
            <a:r>
              <a:rPr lang="en-US" altLang="ko-KR" sz="4400" dirty="0">
                <a:solidFill>
                  <a:srgbClr val="252525"/>
                </a:solidFill>
              </a:rPr>
              <a:t>.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Ⅱ. 내 </a:t>
            </a:r>
            <a:r>
              <a:rPr lang="ko-KR" altLang="en-US" sz="4400" b="1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: 한 </a:t>
            </a:r>
            <a:r>
              <a:rPr lang="en-US" altLang="ko-KR" sz="4400" dirty="0" err="1">
                <a:solidFill>
                  <a:srgbClr val="252525"/>
                </a:solidFill>
              </a:rPr>
              <a:t>번이라도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재생을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누른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ko-KR" altLang="en-US" sz="4400" dirty="0">
                <a:solidFill>
                  <a:srgbClr val="252525"/>
                </a:solidFill>
              </a:rPr>
              <a:t>결제한 </a:t>
            </a:r>
            <a:r>
              <a:rPr lang="en-US" altLang="ko-KR" sz="4400" dirty="0" err="1">
                <a:solidFill>
                  <a:srgbClr val="252525"/>
                </a:solidFill>
              </a:rPr>
              <a:t>유료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수업 리스트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r>
              <a:rPr lang="en-US" altLang="ko-KR" sz="4400" b="1" dirty="0">
                <a:solidFill>
                  <a:srgbClr val="252525"/>
                </a:solidFill>
              </a:rPr>
              <a:t>Ⅲ. </a:t>
            </a:r>
            <a:r>
              <a:rPr lang="ko-KR" altLang="en-US" sz="4400" b="1" dirty="0">
                <a:solidFill>
                  <a:srgbClr val="252525"/>
                </a:solidFill>
              </a:rPr>
              <a:t>계정</a:t>
            </a:r>
            <a:r>
              <a:rPr lang="en-US" altLang="ko-KR" sz="4400" dirty="0">
                <a:solidFill>
                  <a:srgbClr val="252525"/>
                </a:solidFill>
              </a:rPr>
              <a:t>: (</a:t>
            </a:r>
            <a:r>
              <a:rPr lang="ko-KR" altLang="en-US" sz="4400" dirty="0">
                <a:solidFill>
                  <a:srgbClr val="252525"/>
                </a:solidFill>
              </a:rPr>
              <a:t>회원가입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계정 정보 수정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계정 탈퇴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로그아웃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문의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환불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  <a:r>
              <a:rPr lang="ko-KR" altLang="en-US" sz="4400" dirty="0">
                <a:solidFill>
                  <a:srgbClr val="252525"/>
                </a:solidFill>
              </a:rPr>
              <a:t> 등등</a:t>
            </a:r>
            <a:endParaRPr lang="en-US" altLang="ko-KR" sz="4400" dirty="0">
              <a:solidFill>
                <a:srgbClr val="252525"/>
              </a:solidFill>
            </a:endParaRPr>
          </a:p>
          <a:p>
            <a:endParaRPr lang="ko-KR" altLang="en-US" sz="44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C33D3BDA-4656-1DA4-8752-E1AE9794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0" y="6191250"/>
            <a:ext cx="6921500" cy="1447800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5D7D091-E67E-AB06-6E99-4F4D03AE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0" y="3889751"/>
            <a:ext cx="6921500" cy="11303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E56D01-968B-7AFB-DF67-52A8390E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8362950"/>
            <a:ext cx="6921500" cy="11049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FB0BB0D-D1A3-40F7-4894-53EDB14BE017}"/>
              </a:ext>
            </a:extLst>
          </p:cNvPr>
          <p:cNvSpPr/>
          <p:nvPr/>
        </p:nvSpPr>
        <p:spPr>
          <a:xfrm>
            <a:off x="18952048" y="351121"/>
            <a:ext cx="3805334" cy="304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/>
              <a:t>바톰네비게이션</a:t>
            </a:r>
            <a:r>
              <a:rPr lang="ko-KR" altLang="en-US" sz="3600" dirty="0"/>
              <a:t> </a:t>
            </a:r>
            <a:r>
              <a:rPr lang="en-US" altLang="ko-KR" sz="3600" dirty="0"/>
              <a:t>&amp; </a:t>
            </a:r>
            <a:r>
              <a:rPr lang="ko-KR" altLang="en-US" sz="3600" dirty="0" err="1"/>
              <a:t>프레그먼트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4583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106F2-24C8-F949-DCB7-ABCC0101DEC9}"/>
              </a:ext>
            </a:extLst>
          </p:cNvPr>
          <p:cNvSpPr txBox="1"/>
          <p:nvPr/>
        </p:nvSpPr>
        <p:spPr>
          <a:xfrm>
            <a:off x="2894285" y="2021054"/>
            <a:ext cx="7036222" cy="11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메인 페이지 </a:t>
            </a:r>
            <a:r>
              <a:rPr lang="en-US" altLang="ko-KR" sz="7012" spc="-584" dirty="0">
                <a:solidFill>
                  <a:srgbClr val="515151"/>
                </a:solidFill>
                <a:latin typeface="Pretendard"/>
              </a:rPr>
              <a:t> -</a:t>
            </a:r>
            <a:r>
              <a:rPr lang="ko-KR" altLang="en-US" sz="7012" spc="-584" dirty="0">
                <a:solidFill>
                  <a:srgbClr val="515151"/>
                </a:solidFill>
                <a:latin typeface="Pretendard"/>
              </a:rPr>
              <a:t>  </a:t>
            </a:r>
            <a:r>
              <a:rPr lang="en-US" altLang="ko-KR" sz="7012" b="1" spc="-584" dirty="0">
                <a:solidFill>
                  <a:srgbClr val="515151"/>
                </a:solidFill>
                <a:latin typeface="Pretendard"/>
              </a:rPr>
              <a:t>Ⅰ. </a:t>
            </a:r>
            <a:r>
              <a:rPr lang="ko-KR" altLang="en-US" sz="7012" b="1" spc="-584" dirty="0">
                <a:solidFill>
                  <a:srgbClr val="515151"/>
                </a:solidFill>
                <a:latin typeface="Pretendard"/>
              </a:rPr>
              <a:t>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5E117-73F9-19A9-C0CF-48E5602E0EFC}"/>
              </a:ext>
            </a:extLst>
          </p:cNvPr>
          <p:cNvSpPr txBox="1"/>
          <p:nvPr/>
        </p:nvSpPr>
        <p:spPr>
          <a:xfrm>
            <a:off x="1389612" y="2079889"/>
            <a:ext cx="1438214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81160" latinLnBrk="1"/>
            <a:r>
              <a:rPr lang="ko-KR" altLang="en-US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화면</a:t>
            </a:r>
            <a:r>
              <a:rPr lang="en-US" altLang="ko-KR" sz="3896" dirty="0">
                <a:solidFill>
                  <a:prstClr val="black">
                    <a:lumMod val="65000"/>
                    <a:lumOff val="35000"/>
                  </a:prstClr>
                </a:solidFill>
                <a:latin typeface="Pretendard"/>
              </a:rPr>
              <a:t>2</a:t>
            </a:r>
            <a:endParaRPr lang="ko-KR" altLang="en-US" sz="3896" dirty="0">
              <a:solidFill>
                <a:prstClr val="black">
                  <a:lumMod val="65000"/>
                  <a:lumOff val="35000"/>
                </a:prstClr>
              </a:solidFill>
              <a:latin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12DE-61B7-1BA9-3C7A-533D09031B91}"/>
              </a:ext>
            </a:extLst>
          </p:cNvPr>
          <p:cNvSpPr txBox="1"/>
          <p:nvPr/>
        </p:nvSpPr>
        <p:spPr>
          <a:xfrm>
            <a:off x="1278997" y="3676650"/>
            <a:ext cx="11052703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소원에서 제공하는 모든 수업을 볼 수 있는 곳</a:t>
            </a:r>
            <a:r>
              <a:rPr lang="en-US" altLang="ko-KR" sz="4400" dirty="0"/>
              <a:t>.</a:t>
            </a:r>
          </a:p>
          <a:p>
            <a:r>
              <a:rPr lang="en-US" altLang="ko-KR" sz="4400" dirty="0"/>
              <a:t> 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4400" dirty="0"/>
              <a:t>디자인</a:t>
            </a:r>
            <a:r>
              <a:rPr lang="en-US" altLang="ko-KR" sz="4400" dirty="0"/>
              <a:t> -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상단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en-US" altLang="ko-KR" sz="4400" dirty="0" err="1">
                <a:solidFill>
                  <a:srgbClr val="252525"/>
                </a:solidFill>
              </a:rPr>
              <a:t>타이틀</a:t>
            </a:r>
            <a:r>
              <a:rPr lang="en-US" altLang="ko-KR" sz="4400" dirty="0">
                <a:solidFill>
                  <a:srgbClr val="252525"/>
                </a:solidFill>
              </a:rPr>
              <a:t> / (</a:t>
            </a:r>
            <a:r>
              <a:rPr lang="ko-KR" altLang="en-US" sz="4400" dirty="0">
                <a:solidFill>
                  <a:srgbClr val="252525"/>
                </a:solidFill>
              </a:rPr>
              <a:t>검</a:t>
            </a:r>
            <a:r>
              <a:rPr lang="en-US" altLang="ko-KR" sz="4400" dirty="0">
                <a:solidFill>
                  <a:srgbClr val="252525"/>
                </a:solidFill>
              </a:rPr>
              <a:t>색 </a:t>
            </a:r>
            <a:r>
              <a:rPr lang="en-US" altLang="ko-KR" sz="4400" dirty="0" err="1">
                <a:solidFill>
                  <a:srgbClr val="252525"/>
                </a:solidFill>
              </a:rPr>
              <a:t>버튼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</a:p>
          <a:p>
            <a:r>
              <a:rPr lang="en-US" altLang="ko-KR" sz="4400" dirty="0">
                <a:solidFill>
                  <a:srgbClr val="252525"/>
                </a:solidFill>
              </a:rPr>
              <a:t>   </a:t>
            </a:r>
            <a:r>
              <a:rPr lang="ko-KR" altLang="en-US" sz="4400" dirty="0">
                <a:solidFill>
                  <a:srgbClr val="252525"/>
                </a:solidFill>
              </a:rPr>
              <a:t>하단</a:t>
            </a:r>
            <a:r>
              <a:rPr lang="en-US" altLang="ko-KR" sz="4400" dirty="0">
                <a:solidFill>
                  <a:srgbClr val="252525"/>
                </a:solidFill>
              </a:rPr>
              <a:t>: </a:t>
            </a:r>
            <a:r>
              <a:rPr lang="ko-KR" altLang="en-US" sz="4400" dirty="0" err="1">
                <a:solidFill>
                  <a:srgbClr val="252525"/>
                </a:solidFill>
              </a:rPr>
              <a:t>바톰</a:t>
            </a:r>
            <a:r>
              <a:rPr lang="ko-KR" altLang="en-US" sz="4400" dirty="0">
                <a:solidFill>
                  <a:srgbClr val="252525"/>
                </a:solidFill>
              </a:rPr>
              <a:t> 네비게이션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고정</a:t>
            </a:r>
            <a:r>
              <a:rPr lang="en-US" altLang="ko-KR" sz="4400" dirty="0">
                <a:solidFill>
                  <a:srgbClr val="252525"/>
                </a:solidFill>
              </a:rPr>
              <a:t>) </a:t>
            </a:r>
          </a:p>
          <a:p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이벤트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페이지</a:t>
            </a:r>
            <a:r>
              <a:rPr lang="en-US" altLang="ko-KR" sz="4400" dirty="0">
                <a:solidFill>
                  <a:srgbClr val="252525"/>
                </a:solidFill>
              </a:rPr>
              <a:t>/</a:t>
            </a:r>
            <a:r>
              <a:rPr lang="en-US" altLang="ko-KR" sz="4400" dirty="0" err="1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기초 과정 광고</a:t>
            </a:r>
            <a:endParaRPr lang="en-US" altLang="ko-KR" sz="4400" dirty="0">
              <a:solidFill>
                <a:srgbClr val="25252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dirty="0" err="1">
                <a:solidFill>
                  <a:srgbClr val="252525"/>
                </a:solidFill>
              </a:rPr>
              <a:t>카테고리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ko-KR" altLang="en-US" sz="4400" dirty="0">
                <a:solidFill>
                  <a:srgbClr val="252525"/>
                </a:solidFill>
              </a:rPr>
              <a:t>버튼들 </a:t>
            </a:r>
            <a:r>
              <a:rPr lang="en-US" altLang="ko-KR" sz="4400" dirty="0">
                <a:solidFill>
                  <a:srgbClr val="252525"/>
                </a:solidFill>
              </a:rPr>
              <a:t>(ex. </a:t>
            </a:r>
            <a:r>
              <a:rPr lang="ko-KR" altLang="en-US" sz="4400" dirty="0">
                <a:solidFill>
                  <a:srgbClr val="252525"/>
                </a:solidFill>
              </a:rPr>
              <a:t>전체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기초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무료</a:t>
            </a:r>
            <a:r>
              <a:rPr lang="en-US" altLang="ko-KR" sz="4400" dirty="0">
                <a:solidFill>
                  <a:srgbClr val="252525"/>
                </a:solidFill>
              </a:rPr>
              <a:t>), </a:t>
            </a:r>
            <a:r>
              <a:rPr lang="ko-KR" altLang="en-US" sz="4400" dirty="0">
                <a:solidFill>
                  <a:srgbClr val="252525"/>
                </a:solidFill>
              </a:rPr>
              <a:t>카카오톡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밴드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>
                <a:solidFill>
                  <a:srgbClr val="252525"/>
                </a:solidFill>
              </a:rPr>
              <a:t>네이버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배달의민족</a:t>
            </a:r>
            <a:r>
              <a:rPr lang="en-US" altLang="ko-KR" sz="4400" dirty="0">
                <a:solidFill>
                  <a:srgbClr val="252525"/>
                </a:solidFill>
              </a:rPr>
              <a:t>, </a:t>
            </a:r>
            <a:r>
              <a:rPr lang="ko-KR" altLang="en-US" sz="4400" dirty="0" err="1">
                <a:solidFill>
                  <a:srgbClr val="252525"/>
                </a:solidFill>
              </a:rPr>
              <a:t>은행앱</a:t>
            </a:r>
            <a:r>
              <a:rPr lang="en-US" altLang="ko-KR" sz="4400" dirty="0">
                <a:solidFill>
                  <a:srgbClr val="252525"/>
                </a:solidFill>
              </a:rPr>
              <a:t>…). </a:t>
            </a:r>
            <a:r>
              <a:rPr lang="ko-KR" altLang="en-US" sz="4400" dirty="0" err="1">
                <a:solidFill>
                  <a:srgbClr val="252525"/>
                </a:solidFill>
              </a:rPr>
              <a:t>클릭시</a:t>
            </a:r>
            <a:r>
              <a:rPr lang="ko-KR" altLang="en-US" sz="4400" dirty="0">
                <a:solidFill>
                  <a:srgbClr val="252525"/>
                </a:solidFill>
              </a:rPr>
              <a:t>  해당 카테고리에 소속된 수업</a:t>
            </a:r>
            <a:r>
              <a:rPr lang="en-US" altLang="ko-KR" sz="4400" dirty="0">
                <a:solidFill>
                  <a:srgbClr val="252525"/>
                </a:solidFill>
              </a:rPr>
              <a:t> </a:t>
            </a:r>
            <a:r>
              <a:rPr lang="en-US" altLang="ko-KR" sz="4400" dirty="0" err="1">
                <a:solidFill>
                  <a:srgbClr val="252525"/>
                </a:solidFill>
              </a:rPr>
              <a:t>리스트</a:t>
            </a:r>
            <a:r>
              <a:rPr lang="ko-KR" altLang="en-US" sz="4400" dirty="0">
                <a:solidFill>
                  <a:srgbClr val="252525"/>
                </a:solidFill>
              </a:rPr>
              <a:t>가 뜸 </a:t>
            </a:r>
            <a:r>
              <a:rPr lang="en-US" altLang="ko-KR" sz="4400" dirty="0">
                <a:solidFill>
                  <a:srgbClr val="252525"/>
                </a:solidFill>
              </a:rPr>
              <a:t>(</a:t>
            </a:r>
            <a:r>
              <a:rPr lang="ko-KR" altLang="en-US" sz="4400" dirty="0">
                <a:solidFill>
                  <a:srgbClr val="252525"/>
                </a:solidFill>
              </a:rPr>
              <a:t>새로 배치</a:t>
            </a:r>
            <a:r>
              <a:rPr lang="en-US" altLang="ko-KR" sz="4400" dirty="0">
                <a:solidFill>
                  <a:srgbClr val="252525"/>
                </a:solidFill>
              </a:rPr>
              <a:t>)</a:t>
            </a:r>
          </a:p>
          <a:p>
            <a:r>
              <a:rPr lang="en-US" altLang="ko-KR" sz="4400" dirty="0"/>
              <a:t>    	- </a:t>
            </a:r>
            <a:r>
              <a:rPr lang="ko-KR" altLang="en-US" sz="4400" dirty="0"/>
              <a:t>기본으로 뜨는 수업 리스트는 전체 </a:t>
            </a:r>
            <a:r>
              <a:rPr lang="en-US" altLang="ko-KR" sz="4400" dirty="0"/>
              <a:t>	</a:t>
            </a:r>
            <a:r>
              <a:rPr lang="ko-KR" altLang="en-US" sz="4400" dirty="0"/>
              <a:t>리스트로 소원에서 제공하는 무료 기초 </a:t>
            </a:r>
            <a:r>
              <a:rPr lang="en-US" altLang="ko-KR" sz="4400" dirty="0"/>
              <a:t>	</a:t>
            </a:r>
            <a:r>
              <a:rPr lang="ko-KR" altLang="en-US" sz="4400" dirty="0"/>
              <a:t>과정 수업이 최상단에 위치</a:t>
            </a:r>
            <a:r>
              <a:rPr lang="en-US" altLang="ko-KR" sz="44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dirty="0"/>
              <a:t>내 수업</a:t>
            </a:r>
            <a:r>
              <a:rPr lang="en-US" altLang="ko-KR" sz="4400" dirty="0"/>
              <a:t> (</a:t>
            </a:r>
            <a:r>
              <a:rPr lang="ko-KR" altLang="en-US" sz="4400" dirty="0"/>
              <a:t>수강 중인 수업 리스트 세로 배치</a:t>
            </a:r>
            <a:r>
              <a:rPr lang="en-US" altLang="ko-KR" sz="4400" dirty="0"/>
              <a:t>)</a:t>
            </a:r>
          </a:p>
          <a:p>
            <a:r>
              <a:rPr lang="en-US" altLang="ko-KR" sz="4400" dirty="0"/>
              <a:t>    </a:t>
            </a:r>
            <a:endParaRPr lang="ko-KR" altLang="en-US" sz="44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99FEB36-1504-28EC-D995-A0F5B86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498" y="3905250"/>
            <a:ext cx="5020204" cy="11167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D9FAA5-6FCC-430F-3505-C0B84632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00" y="4667250"/>
            <a:ext cx="4544569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5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1865</Words>
  <Application>Microsoft Office PowerPoint</Application>
  <PresentationFormat>사용자 지정</PresentationFormat>
  <Paragraphs>241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Orange Blue</dc:creator>
  <cp:lastModifiedBy>Blue Orange</cp:lastModifiedBy>
  <cp:revision>218</cp:revision>
  <dcterms:created xsi:type="dcterms:W3CDTF">2006-08-16T00:00:00Z</dcterms:created>
  <dcterms:modified xsi:type="dcterms:W3CDTF">2023-01-26T09:40:10Z</dcterms:modified>
</cp:coreProperties>
</file>